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1" r:id="rId3"/>
    <p:sldId id="292" r:id="rId4"/>
    <p:sldId id="294" r:id="rId5"/>
    <p:sldId id="305" r:id="rId6"/>
    <p:sldId id="306" r:id="rId7"/>
    <p:sldId id="293" r:id="rId8"/>
    <p:sldId id="262" r:id="rId9"/>
    <p:sldId id="263" r:id="rId10"/>
    <p:sldId id="307" r:id="rId11"/>
    <p:sldId id="308" r:id="rId12"/>
    <p:sldId id="309" r:id="rId13"/>
    <p:sldId id="310" r:id="rId14"/>
    <p:sldId id="311" r:id="rId15"/>
    <p:sldId id="312" r:id="rId16"/>
    <p:sldId id="296" r:id="rId17"/>
    <p:sldId id="295" r:id="rId18"/>
    <p:sldId id="313" r:id="rId19"/>
    <p:sldId id="314" r:id="rId20"/>
    <p:sldId id="31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E00"/>
    <a:srgbClr val="DE7400"/>
    <a:srgbClr val="4E863A"/>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7" autoAdjust="0"/>
    <p:restoredTop sz="61197" autoAdjust="0"/>
  </p:normalViewPr>
  <p:slideViewPr>
    <p:cSldViewPr>
      <p:cViewPr varScale="1">
        <p:scale>
          <a:sx n="58" d="100"/>
          <a:sy n="58" d="100"/>
        </p:scale>
        <p:origin x="2688" y="200"/>
      </p:cViewPr>
      <p:guideLst>
        <p:guide orient="horz" pos="2160"/>
        <p:guide pos="2880"/>
      </p:guideLst>
    </p:cSldViewPr>
  </p:slideViewPr>
  <p:outlineViewPr>
    <p:cViewPr>
      <p:scale>
        <a:sx n="33" d="100"/>
        <a:sy n="33" d="100"/>
      </p:scale>
      <p:origin x="0" y="-4518"/>
    </p:cViewPr>
  </p:outlineViewPr>
  <p:notesTextViewPr>
    <p:cViewPr>
      <p:scale>
        <a:sx n="1" d="1"/>
        <a:sy n="1" d="1"/>
      </p:scale>
      <p:origin x="0" y="0"/>
    </p:cViewPr>
  </p:notesTextViewPr>
  <p:notesViewPr>
    <p:cSldViewPr showGuide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F22B22-81B2-426B-B13F-917D5E416A93}" type="datetimeFigureOut">
              <a:rPr lang="en-US" smtClean="0"/>
              <a:t>5/31/18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40819A-7291-4B76-8FE1-C8D3FE5A5678}" type="slidenum">
              <a:rPr lang="en-US" smtClean="0"/>
              <a:t>‹N›</a:t>
            </a:fld>
            <a:endParaRPr lang="en-US"/>
          </a:p>
        </p:txBody>
      </p:sp>
    </p:spTree>
    <p:extLst>
      <p:ext uri="{BB962C8B-B14F-4D97-AF65-F5344CB8AC3E}">
        <p14:creationId xmlns:p14="http://schemas.microsoft.com/office/powerpoint/2010/main" val="160466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B8DFF-3B96-41A0-9B28-6E55A2E48E01}" type="datetimeFigureOut">
              <a:rPr lang="en-US" smtClean="0"/>
              <a:t>5/31/18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AC6CA-E053-4EC7-B801-A64BBB9841B3}" type="slidenum">
              <a:rPr lang="en-US" smtClean="0"/>
              <a:t>‹N›</a:t>
            </a:fld>
            <a:endParaRPr lang="en-US"/>
          </a:p>
        </p:txBody>
      </p:sp>
    </p:spTree>
    <p:extLst>
      <p:ext uri="{BB962C8B-B14F-4D97-AF65-F5344CB8AC3E}">
        <p14:creationId xmlns:p14="http://schemas.microsoft.com/office/powerpoint/2010/main" val="293271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E-Customer analysis is a critical component of any business plan in all stages of growth. When you </a:t>
            </a:r>
            <a:r>
              <a:rPr lang="en-GB" dirty="0" err="1"/>
              <a:t>analyze</a:t>
            </a:r>
            <a:r>
              <a:rPr lang="en-GB" dirty="0"/>
              <a:t> your customers, you define who your target market is, and decide how you’ll reach them. A recent article in Forbes stated that 81% of enterprises rely on analytics to improve their understanding of customers. Where will you start?</a:t>
            </a:r>
          </a:p>
        </p:txBody>
      </p:sp>
      <p:sp>
        <p:nvSpPr>
          <p:cNvPr id="4" name="Segnaposto numero diapositiva 3"/>
          <p:cNvSpPr>
            <a:spLocks noGrp="1"/>
          </p:cNvSpPr>
          <p:nvPr>
            <p:ph type="sldNum" sz="quarter" idx="10"/>
          </p:nvPr>
        </p:nvSpPr>
        <p:spPr/>
        <p:txBody>
          <a:bodyPr/>
          <a:lstStyle/>
          <a:p>
            <a:fld id="{D6DAC6CA-E053-4EC7-B801-A64BBB9841B3}" type="slidenum">
              <a:rPr lang="en-US" smtClean="0"/>
              <a:t>1</a:t>
            </a:fld>
            <a:endParaRPr lang="en-US"/>
          </a:p>
        </p:txBody>
      </p:sp>
    </p:spTree>
    <p:extLst>
      <p:ext uri="{BB962C8B-B14F-4D97-AF65-F5344CB8AC3E}">
        <p14:creationId xmlns:p14="http://schemas.microsoft.com/office/powerpoint/2010/main" val="1379676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137"/>
          <p:cNvSpPr>
            <a:spLocks noGrp="1" noRot="1" noChangeAspect="1" noTextEdit="1"/>
          </p:cNvSpPr>
          <p:nvPr>
            <p:ph type="sldImg" idx="2"/>
          </p:nvPr>
        </p:nvSpPr>
        <p:spPr>
          <a:noFill/>
        </p:spPr>
      </p:sp>
      <p:sp>
        <p:nvSpPr>
          <p:cNvPr id="20483" name="Shape 13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SzPct val="25000"/>
            </a:pP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Intercom is a customer service and messaging platform to keep track of and stay in touch with customers. It lets you start the communication process with live chat, and then progress customers through to conversion with lead tracking and marketing automation. Because it keeps track of all of this data within the system, it lets you drill down at the customer-level to send targeted messages to customers at varying stages of the customer journey. It also provides an overview of customer segments and Intercom activity for bigger-picture data.</a:t>
            </a:r>
          </a:p>
        </p:txBody>
      </p:sp>
      <p:sp>
        <p:nvSpPr>
          <p:cNvPr id="20484" name="Shape 139"/>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5A6E78F-BD04-4855-AE27-79B805E162BB}" type="slidenum">
              <a:rPr lang="en-GB" altLang="pt-PT" sz="1200">
                <a:latin typeface="Calibri" panose="020F0502020204030204" pitchFamily="34" charset="0"/>
                <a:cs typeface="Calibri" panose="020F0502020204030204" pitchFamily="34" charset="0"/>
                <a:sym typeface="Calibri" panose="020F0502020204030204" pitchFamily="34" charset="0"/>
              </a:rPr>
              <a:pPr/>
              <a:t>10</a:t>
            </a:fld>
            <a:endParaRPr lang="en-GB" altLang="pt-PT" sz="1200" dirty="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11484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137"/>
          <p:cNvSpPr>
            <a:spLocks noGrp="1" noRot="1" noChangeAspect="1" noTextEdit="1"/>
          </p:cNvSpPr>
          <p:nvPr>
            <p:ph type="sldImg" idx="2"/>
          </p:nvPr>
        </p:nvSpPr>
        <p:spPr>
          <a:noFill/>
        </p:spPr>
      </p:sp>
      <p:sp>
        <p:nvSpPr>
          <p:cNvPr id="20483" name="Shape 13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SzPct val="25000"/>
            </a:pP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As a web and analytics platform, </a:t>
            </a:r>
            <a:r>
              <a:rPr lang="en-GB" altLang="pt-PT" sz="1800" dirty="0" err="1">
                <a:solidFill>
                  <a:srgbClr val="000000"/>
                </a:solidFill>
                <a:latin typeface="Calibri" panose="020F0502020204030204" pitchFamily="34" charset="0"/>
                <a:cs typeface="Calibri" panose="020F0502020204030204" pitchFamily="34" charset="0"/>
                <a:sym typeface="Calibri" panose="020F0502020204030204" pitchFamily="34" charset="0"/>
              </a:rPr>
              <a:t>Kissmetrics</a:t>
            </a: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 provides valuable insights into web visitors and how they're interacting with your site, including where they're clicking, and at what stage they decide to leave. Giving you data about customer behaviour, you can create behavioural marketing campaigns targeted at distinct user groups. Putting unique user data together, you'll be able to create segments of users to target based on their profiles and which stage they're at in the customer experience journey for a higher conversion rate.</a:t>
            </a:r>
          </a:p>
        </p:txBody>
      </p:sp>
      <p:sp>
        <p:nvSpPr>
          <p:cNvPr id="20484" name="Shape 139"/>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5A6E78F-BD04-4855-AE27-79B805E162BB}" type="slidenum">
              <a:rPr lang="en-GB" altLang="pt-PT" sz="1200">
                <a:latin typeface="Calibri" panose="020F0502020204030204" pitchFamily="34" charset="0"/>
                <a:cs typeface="Calibri" panose="020F0502020204030204" pitchFamily="34" charset="0"/>
                <a:sym typeface="Calibri" panose="020F0502020204030204" pitchFamily="34" charset="0"/>
              </a:rPr>
              <a:pPr/>
              <a:t>11</a:t>
            </a:fld>
            <a:endParaRPr lang="en-GB" altLang="pt-PT" sz="1200" dirty="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63639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137"/>
          <p:cNvSpPr>
            <a:spLocks noGrp="1" noRot="1" noChangeAspect="1" noTextEdit="1"/>
          </p:cNvSpPr>
          <p:nvPr>
            <p:ph type="sldImg" idx="2"/>
          </p:nvPr>
        </p:nvSpPr>
        <p:spPr>
          <a:noFill/>
        </p:spPr>
      </p:sp>
      <p:sp>
        <p:nvSpPr>
          <p:cNvPr id="20483" name="Shape 13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SzPct val="25000"/>
            </a:pPr>
            <a:r>
              <a:rPr lang="en-GB" altLang="pt-PT" sz="1800" dirty="0" err="1">
                <a:solidFill>
                  <a:srgbClr val="000000"/>
                </a:solidFill>
                <a:latin typeface="Calibri" panose="020F0502020204030204" pitchFamily="34" charset="0"/>
                <a:cs typeface="Calibri" panose="020F0502020204030204" pitchFamily="34" charset="0"/>
                <a:sym typeface="Calibri" panose="020F0502020204030204" pitchFamily="34" charset="0"/>
              </a:rPr>
              <a:t>CloudCherry</a:t>
            </a: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 is a customer experience and analytics tool that'll give you deep insights into your customers. A platform for collecting customer insights via email, web, and smartphone surveys, </a:t>
            </a:r>
            <a:r>
              <a:rPr lang="en-GB" altLang="pt-PT" sz="1800" dirty="0" err="1">
                <a:solidFill>
                  <a:srgbClr val="000000"/>
                </a:solidFill>
                <a:latin typeface="Calibri" panose="020F0502020204030204" pitchFamily="34" charset="0"/>
                <a:cs typeface="Calibri" panose="020F0502020204030204" pitchFamily="34" charset="0"/>
                <a:sym typeface="Calibri" panose="020F0502020204030204" pitchFamily="34" charset="0"/>
              </a:rPr>
              <a:t>CloudCherry</a:t>
            </a: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 collects and collates data from every channel and interaction that customers have with your company. The results that it delivers will give you actionable ways to help improve the customer experience journey and retain more customers.</a:t>
            </a:r>
          </a:p>
        </p:txBody>
      </p:sp>
      <p:sp>
        <p:nvSpPr>
          <p:cNvPr id="20484" name="Shape 139"/>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5A6E78F-BD04-4855-AE27-79B805E162BB}" type="slidenum">
              <a:rPr lang="en-GB" altLang="pt-PT" sz="1200">
                <a:latin typeface="Calibri" panose="020F0502020204030204" pitchFamily="34" charset="0"/>
                <a:cs typeface="Calibri" panose="020F0502020204030204" pitchFamily="34" charset="0"/>
                <a:sym typeface="Calibri" panose="020F0502020204030204" pitchFamily="34" charset="0"/>
              </a:rPr>
              <a:pPr/>
              <a:t>12</a:t>
            </a:fld>
            <a:endParaRPr lang="en-GB" altLang="pt-PT" sz="1200" dirty="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48364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137"/>
          <p:cNvSpPr>
            <a:spLocks noGrp="1" noRot="1" noChangeAspect="1" noTextEdit="1"/>
          </p:cNvSpPr>
          <p:nvPr>
            <p:ph type="sldImg" idx="2"/>
          </p:nvPr>
        </p:nvSpPr>
        <p:spPr>
          <a:noFill/>
        </p:spPr>
      </p:sp>
      <p:sp>
        <p:nvSpPr>
          <p:cNvPr id="20483" name="Shape 13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SzPct val="25000"/>
            </a:pP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The popular customer service solution Zendesk offers an analytics tool in the form of BIME. BIME pulls in customer experience data from a variety of different sources including Google Analytics, </a:t>
            </a:r>
            <a:r>
              <a:rPr lang="en-GB" altLang="pt-PT" sz="1800" dirty="0" err="1">
                <a:solidFill>
                  <a:srgbClr val="000000"/>
                </a:solidFill>
                <a:latin typeface="Calibri" panose="020F0502020204030204" pitchFamily="34" charset="0"/>
                <a:cs typeface="Calibri" panose="020F0502020204030204" pitchFamily="34" charset="0"/>
                <a:sym typeface="Calibri" panose="020F0502020204030204" pitchFamily="34" charset="0"/>
              </a:rPr>
              <a:t>Adwords</a:t>
            </a: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 Salesforce, and Zendesk, presenting it in dashboard form to give a high level overview of performance and customer segments. From there, you can drill down to get useful information about the success of campaigns, how customers interact, and when they're more likely to convert. Its forecasting and reporting features also help predict future sales figures to help you make the right business decisions.</a:t>
            </a:r>
          </a:p>
        </p:txBody>
      </p:sp>
      <p:sp>
        <p:nvSpPr>
          <p:cNvPr id="20484" name="Shape 139"/>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5A6E78F-BD04-4855-AE27-79B805E162BB}" type="slidenum">
              <a:rPr lang="en-GB" altLang="pt-PT" sz="1200">
                <a:latin typeface="Calibri" panose="020F0502020204030204" pitchFamily="34" charset="0"/>
                <a:cs typeface="Calibri" panose="020F0502020204030204" pitchFamily="34" charset="0"/>
                <a:sym typeface="Calibri" panose="020F0502020204030204" pitchFamily="34" charset="0"/>
              </a:rPr>
              <a:pPr/>
              <a:t>13</a:t>
            </a:fld>
            <a:endParaRPr lang="en-GB" altLang="pt-PT" sz="1200" dirty="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597060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137"/>
          <p:cNvSpPr>
            <a:spLocks noGrp="1" noRot="1" noChangeAspect="1" noTextEdit="1"/>
          </p:cNvSpPr>
          <p:nvPr>
            <p:ph type="sldImg" idx="2"/>
          </p:nvPr>
        </p:nvSpPr>
        <p:spPr>
          <a:noFill/>
        </p:spPr>
      </p:sp>
      <p:sp>
        <p:nvSpPr>
          <p:cNvPr id="20483" name="Shape 13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SzPct val="25000"/>
            </a:pP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Salesforce's popular sales and CRM software has added power to its offering with Einstein, an AI (artificial intelligence) component to give deeper insights into customers, a better overview of the sales pipelines, and more predictive sales data. Einstein scores leads based on their likeliness to convert, prioritizes opportunities first, and then gives recommendations on the best ways to follow up, taking into consideration customer history, in order to close the deal.</a:t>
            </a:r>
          </a:p>
        </p:txBody>
      </p:sp>
      <p:sp>
        <p:nvSpPr>
          <p:cNvPr id="20484" name="Shape 139"/>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5A6E78F-BD04-4855-AE27-79B805E162BB}" type="slidenum">
              <a:rPr lang="en-GB" altLang="pt-PT" sz="1200">
                <a:latin typeface="Calibri" panose="020F0502020204030204" pitchFamily="34" charset="0"/>
                <a:cs typeface="Calibri" panose="020F0502020204030204" pitchFamily="34" charset="0"/>
                <a:sym typeface="Calibri" panose="020F0502020204030204" pitchFamily="34" charset="0"/>
              </a:rPr>
              <a:pPr/>
              <a:t>14</a:t>
            </a:fld>
            <a:endParaRPr lang="en-GB" altLang="pt-PT" sz="1200" dirty="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190531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137"/>
          <p:cNvSpPr>
            <a:spLocks noGrp="1" noRot="1" noChangeAspect="1" noTextEdit="1"/>
          </p:cNvSpPr>
          <p:nvPr>
            <p:ph type="sldImg" idx="2"/>
          </p:nvPr>
        </p:nvSpPr>
        <p:spPr>
          <a:noFill/>
        </p:spPr>
      </p:sp>
      <p:sp>
        <p:nvSpPr>
          <p:cNvPr id="20483" name="Shape 13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SzPct val="25000"/>
            </a:pP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Social media: </a:t>
            </a:r>
            <a:r>
              <a:rPr lang="en-GB" altLang="pt-PT" sz="1800" dirty="0" err="1">
                <a:solidFill>
                  <a:srgbClr val="000000"/>
                </a:solidFill>
                <a:latin typeface="Calibri" panose="020F0502020204030204" pitchFamily="34" charset="0"/>
                <a:cs typeface="Calibri" panose="020F0502020204030204" pitchFamily="34" charset="0"/>
                <a:sym typeface="Calibri" panose="020F0502020204030204" pitchFamily="34" charset="0"/>
              </a:rPr>
              <a:t>Brandwatch</a:t>
            </a:r>
            <a:endPar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endParaRPr>
          </a:p>
          <a:p>
            <a:pPr>
              <a:spcBef>
                <a:spcPct val="0"/>
              </a:spcBef>
              <a:buSzPct val="25000"/>
            </a:pPr>
            <a:r>
              <a:rPr lang="en-GB" altLang="pt-PT" sz="1800" dirty="0" err="1">
                <a:solidFill>
                  <a:srgbClr val="000000"/>
                </a:solidFill>
                <a:latin typeface="Calibri" panose="020F0502020204030204" pitchFamily="34" charset="0"/>
                <a:cs typeface="Calibri" panose="020F0502020204030204" pitchFamily="34" charset="0"/>
                <a:sym typeface="Calibri" panose="020F0502020204030204" pitchFamily="34" charset="0"/>
              </a:rPr>
              <a:t>Brandwatch</a:t>
            </a: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 is a deep listening and social media monitoring tool that lets you track mentions across social media, as well as get insights into what conversations are happening around your product, service, or industry. By setting up and sending queries, you can get social intelligence on certain terms, twitter handles, or even individual sources.</a:t>
            </a:r>
          </a:p>
        </p:txBody>
      </p:sp>
      <p:sp>
        <p:nvSpPr>
          <p:cNvPr id="20484" name="Shape 139"/>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5A6E78F-BD04-4855-AE27-79B805E162BB}" type="slidenum">
              <a:rPr lang="en-GB" altLang="pt-PT" sz="1200">
                <a:latin typeface="Calibri" panose="020F0502020204030204" pitchFamily="34" charset="0"/>
                <a:cs typeface="Calibri" panose="020F0502020204030204" pitchFamily="34" charset="0"/>
                <a:sym typeface="Calibri" panose="020F0502020204030204" pitchFamily="34" charset="0"/>
              </a:rPr>
              <a:pPr/>
              <a:t>15</a:t>
            </a:fld>
            <a:endParaRPr lang="en-GB" altLang="pt-PT" sz="1200" dirty="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271556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200" b="1" kern="1200" dirty="0">
                <a:solidFill>
                  <a:schemeClr val="tx1"/>
                </a:solidFill>
                <a:effectLst/>
                <a:latin typeface="+mn-lt"/>
                <a:ea typeface="+mn-ea"/>
                <a:cs typeface="+mn-cs"/>
              </a:rPr>
              <a:t>Customer analytics tools will make your customers happy</a:t>
            </a:r>
            <a:endParaRPr lang="it-IT" sz="1200" b="1" kern="1200" dirty="0">
              <a:solidFill>
                <a:schemeClr val="tx1"/>
              </a:solidFill>
              <a:effectLst/>
              <a:latin typeface="+mn-lt"/>
              <a:ea typeface="+mn-ea"/>
              <a:cs typeface="+mn-cs"/>
            </a:endParaRPr>
          </a:p>
          <a:p>
            <a:r>
              <a:rPr lang="pt-PT" sz="1200" kern="1200" dirty="0" err="1">
                <a:solidFill>
                  <a:schemeClr val="tx1"/>
                </a:solidFill>
                <a:effectLst/>
                <a:latin typeface="+mn-lt"/>
                <a:ea typeface="+mn-ea"/>
                <a:cs typeface="+mn-cs"/>
              </a:rPr>
              <a:t>Whether</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you're</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just</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starting</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off</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or</a:t>
            </a:r>
            <a:r>
              <a:rPr lang="pt-PT" sz="1200" kern="1200" dirty="0">
                <a:solidFill>
                  <a:schemeClr val="tx1"/>
                </a:solidFill>
                <a:effectLst/>
                <a:latin typeface="+mn-lt"/>
                <a:ea typeface="+mn-ea"/>
                <a:cs typeface="+mn-cs"/>
              </a:rPr>
              <a:t> are </a:t>
            </a:r>
            <a:r>
              <a:rPr lang="pt-PT" sz="1200" kern="1200" dirty="0" err="1">
                <a:solidFill>
                  <a:schemeClr val="tx1"/>
                </a:solidFill>
                <a:effectLst/>
                <a:latin typeface="+mn-lt"/>
                <a:ea typeface="+mn-ea"/>
                <a:cs typeface="+mn-cs"/>
              </a:rPr>
              <a:t>looking</a:t>
            </a:r>
            <a:r>
              <a:rPr lang="pt-PT" sz="1200" kern="1200" dirty="0">
                <a:solidFill>
                  <a:schemeClr val="tx1"/>
                </a:solidFill>
                <a:effectLst/>
                <a:latin typeface="+mn-lt"/>
                <a:ea typeface="+mn-ea"/>
                <a:cs typeface="+mn-cs"/>
              </a:rPr>
              <a:t> to </a:t>
            </a:r>
            <a:r>
              <a:rPr lang="pt-PT" sz="1200" kern="1200" dirty="0" err="1">
                <a:solidFill>
                  <a:schemeClr val="tx1"/>
                </a:solidFill>
                <a:effectLst/>
                <a:latin typeface="+mn-lt"/>
                <a:ea typeface="+mn-ea"/>
                <a:cs typeface="+mn-cs"/>
              </a:rPr>
              <a:t>get</a:t>
            </a:r>
            <a:r>
              <a:rPr lang="pt-PT" sz="1200" kern="1200" dirty="0">
                <a:solidFill>
                  <a:schemeClr val="tx1"/>
                </a:solidFill>
                <a:effectLst/>
                <a:latin typeface="+mn-lt"/>
                <a:ea typeface="+mn-ea"/>
                <a:cs typeface="+mn-cs"/>
              </a:rPr>
              <a:t> more </a:t>
            </a:r>
            <a:r>
              <a:rPr lang="pt-PT" sz="1200" kern="1200" dirty="0" err="1">
                <a:solidFill>
                  <a:schemeClr val="tx1"/>
                </a:solidFill>
                <a:effectLst/>
                <a:latin typeface="+mn-lt"/>
                <a:ea typeface="+mn-ea"/>
                <a:cs typeface="+mn-cs"/>
              </a:rPr>
              <a:t>into</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customer</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analytics</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the</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end</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result</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will</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be</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the</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same</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giving</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your</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customers</a:t>
            </a:r>
            <a:r>
              <a:rPr lang="pt-PT" sz="1200" kern="1200" dirty="0">
                <a:solidFill>
                  <a:schemeClr val="tx1"/>
                </a:solidFill>
                <a:effectLst/>
                <a:latin typeface="+mn-lt"/>
                <a:ea typeface="+mn-ea"/>
                <a:cs typeface="+mn-cs"/>
              </a:rPr>
              <a:t> more </a:t>
            </a:r>
            <a:r>
              <a:rPr lang="pt-PT" sz="1200" kern="1200" dirty="0" err="1">
                <a:solidFill>
                  <a:schemeClr val="tx1"/>
                </a:solidFill>
                <a:effectLst/>
                <a:latin typeface="+mn-lt"/>
                <a:ea typeface="+mn-ea"/>
                <a:cs typeface="+mn-cs"/>
              </a:rPr>
              <a:t>of</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what</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they</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want</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and</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keep</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them</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coming</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back</a:t>
            </a:r>
            <a:r>
              <a:rPr lang="pt-PT" sz="1200" kern="1200" dirty="0">
                <a:solidFill>
                  <a:schemeClr val="tx1"/>
                </a:solidFill>
                <a:effectLst/>
                <a:latin typeface="+mn-lt"/>
                <a:ea typeface="+mn-ea"/>
                <a:cs typeface="+mn-cs"/>
              </a:rPr>
              <a:t>.</a:t>
            </a:r>
            <a:endParaRPr lang="it-IT" sz="1200" kern="1200" dirty="0">
              <a:solidFill>
                <a:schemeClr val="tx1"/>
              </a:solidFill>
              <a:effectLst/>
              <a:latin typeface="+mn-lt"/>
              <a:ea typeface="+mn-ea"/>
              <a:cs typeface="+mn-cs"/>
            </a:endParaRPr>
          </a:p>
          <a:p>
            <a:r>
              <a:rPr lang="pt-PT" sz="1200" kern="1200" dirty="0" err="1">
                <a:solidFill>
                  <a:schemeClr val="tx1"/>
                </a:solidFill>
                <a:effectLst/>
                <a:latin typeface="+mn-lt"/>
                <a:ea typeface="+mn-ea"/>
                <a:cs typeface="+mn-cs"/>
              </a:rPr>
              <a:t>Says</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Shep</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when</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you</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start</a:t>
            </a:r>
            <a:r>
              <a:rPr lang="pt-PT" sz="1200" kern="1200" dirty="0">
                <a:solidFill>
                  <a:schemeClr val="tx1"/>
                </a:solidFill>
                <a:effectLst/>
                <a:latin typeface="+mn-lt"/>
                <a:ea typeface="+mn-ea"/>
                <a:cs typeface="+mn-cs"/>
              </a:rPr>
              <a:t> to </a:t>
            </a:r>
            <a:r>
              <a:rPr lang="pt-PT" sz="1200" kern="1200" dirty="0" err="1">
                <a:solidFill>
                  <a:schemeClr val="tx1"/>
                </a:solidFill>
                <a:effectLst/>
                <a:latin typeface="+mn-lt"/>
                <a:ea typeface="+mn-ea"/>
                <a:cs typeface="+mn-cs"/>
              </a:rPr>
              <a:t>be</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able</a:t>
            </a:r>
            <a:r>
              <a:rPr lang="pt-PT" sz="1200" kern="1200" dirty="0">
                <a:solidFill>
                  <a:schemeClr val="tx1"/>
                </a:solidFill>
                <a:effectLst/>
                <a:latin typeface="+mn-lt"/>
                <a:ea typeface="+mn-ea"/>
                <a:cs typeface="+mn-cs"/>
              </a:rPr>
              <a:t> to </a:t>
            </a:r>
            <a:r>
              <a:rPr lang="pt-PT" sz="1200" kern="1200" dirty="0" err="1">
                <a:solidFill>
                  <a:schemeClr val="tx1"/>
                </a:solidFill>
                <a:effectLst/>
                <a:latin typeface="+mn-lt"/>
                <a:ea typeface="+mn-ea"/>
                <a:cs typeface="+mn-cs"/>
              </a:rPr>
              <a:t>predict</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behavior</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and</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deliver</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an</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experience</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based</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on</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what</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we</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know</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the</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customer</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liked</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before</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and</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what</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they're</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going</a:t>
            </a:r>
            <a:r>
              <a:rPr lang="pt-PT" sz="1200" kern="1200" dirty="0">
                <a:solidFill>
                  <a:schemeClr val="tx1"/>
                </a:solidFill>
                <a:effectLst/>
                <a:latin typeface="+mn-lt"/>
                <a:ea typeface="+mn-ea"/>
                <a:cs typeface="+mn-cs"/>
              </a:rPr>
              <a:t> to </a:t>
            </a:r>
            <a:r>
              <a:rPr lang="pt-PT" sz="1200" kern="1200" dirty="0" err="1">
                <a:solidFill>
                  <a:schemeClr val="tx1"/>
                </a:solidFill>
                <a:effectLst/>
                <a:latin typeface="+mn-lt"/>
                <a:ea typeface="+mn-ea"/>
                <a:cs typeface="+mn-cs"/>
              </a:rPr>
              <a:t>like</a:t>
            </a:r>
            <a:r>
              <a:rPr lang="pt-PT" sz="1200" kern="1200" dirty="0">
                <a:solidFill>
                  <a:schemeClr val="tx1"/>
                </a:solidFill>
                <a:effectLst/>
                <a:latin typeface="+mn-lt"/>
                <a:ea typeface="+mn-ea"/>
                <a:cs typeface="+mn-cs"/>
              </a:rPr>
              <a:t>, I </a:t>
            </a:r>
            <a:r>
              <a:rPr lang="pt-PT" sz="1200" kern="1200" dirty="0" err="1">
                <a:solidFill>
                  <a:schemeClr val="tx1"/>
                </a:solidFill>
                <a:effectLst/>
                <a:latin typeface="+mn-lt"/>
                <a:ea typeface="+mn-ea"/>
                <a:cs typeface="+mn-cs"/>
              </a:rPr>
              <a:t>think</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you've</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got</a:t>
            </a:r>
            <a:r>
              <a:rPr lang="pt-PT" sz="1200" kern="1200" dirty="0">
                <a:solidFill>
                  <a:schemeClr val="tx1"/>
                </a:solidFill>
                <a:effectLst/>
                <a:latin typeface="+mn-lt"/>
                <a:ea typeface="+mn-ea"/>
                <a:cs typeface="+mn-cs"/>
              </a:rPr>
              <a:t> a </a:t>
            </a:r>
            <a:r>
              <a:rPr lang="pt-PT" sz="1200" kern="1200" dirty="0" err="1">
                <a:solidFill>
                  <a:schemeClr val="tx1"/>
                </a:solidFill>
                <a:effectLst/>
                <a:latin typeface="+mn-lt"/>
                <a:ea typeface="+mn-ea"/>
                <a:cs typeface="+mn-cs"/>
              </a:rPr>
              <a:t>really</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strong</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opportunity</a:t>
            </a:r>
            <a:r>
              <a:rPr lang="pt-PT" sz="1200" kern="1200" dirty="0">
                <a:solidFill>
                  <a:schemeClr val="tx1"/>
                </a:solidFill>
                <a:effectLst/>
                <a:latin typeface="+mn-lt"/>
                <a:ea typeface="+mn-ea"/>
                <a:cs typeface="+mn-cs"/>
              </a:rPr>
              <a:t> to </a:t>
            </a:r>
            <a:r>
              <a:rPr lang="pt-PT" sz="1200" kern="1200" dirty="0" err="1">
                <a:solidFill>
                  <a:schemeClr val="tx1"/>
                </a:solidFill>
                <a:effectLst/>
                <a:latin typeface="+mn-lt"/>
                <a:ea typeface="+mn-ea"/>
                <a:cs typeface="+mn-cs"/>
              </a:rPr>
              <a:t>engage</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with</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them</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and</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start</a:t>
            </a:r>
            <a:r>
              <a:rPr lang="pt-PT" sz="1200" kern="1200" dirty="0">
                <a:solidFill>
                  <a:schemeClr val="tx1"/>
                </a:solidFill>
                <a:effectLst/>
                <a:latin typeface="+mn-lt"/>
                <a:ea typeface="+mn-ea"/>
                <a:cs typeface="+mn-cs"/>
              </a:rPr>
              <a:t> to </a:t>
            </a:r>
            <a:r>
              <a:rPr lang="pt-PT" sz="1200" kern="1200" dirty="0" err="1">
                <a:solidFill>
                  <a:schemeClr val="tx1"/>
                </a:solidFill>
                <a:effectLst/>
                <a:latin typeface="+mn-lt"/>
                <a:ea typeface="+mn-ea"/>
                <a:cs typeface="+mn-cs"/>
              </a:rPr>
              <a:t>build</a:t>
            </a:r>
            <a:r>
              <a:rPr lang="pt-PT" sz="1200" kern="1200" dirty="0">
                <a:solidFill>
                  <a:schemeClr val="tx1"/>
                </a:solidFill>
                <a:effectLst/>
                <a:latin typeface="+mn-lt"/>
                <a:ea typeface="+mn-ea"/>
                <a:cs typeface="+mn-cs"/>
              </a:rPr>
              <a:t> a </a:t>
            </a:r>
            <a:r>
              <a:rPr lang="pt-PT" sz="1200" kern="1200" dirty="0" err="1">
                <a:solidFill>
                  <a:schemeClr val="tx1"/>
                </a:solidFill>
                <a:effectLst/>
                <a:latin typeface="+mn-lt"/>
                <a:ea typeface="+mn-ea"/>
                <a:cs typeface="+mn-cs"/>
              </a:rPr>
              <a:t>loyal</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relationship</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People</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love</a:t>
            </a:r>
            <a:r>
              <a:rPr lang="pt-PT" sz="1200" kern="1200" dirty="0">
                <a:solidFill>
                  <a:schemeClr val="tx1"/>
                </a:solidFill>
                <a:effectLst/>
                <a:latin typeface="+mn-lt"/>
                <a:ea typeface="+mn-ea"/>
                <a:cs typeface="+mn-cs"/>
              </a:rPr>
              <a:t> to do business </a:t>
            </a:r>
            <a:r>
              <a:rPr lang="pt-PT" sz="1200" kern="1200" dirty="0" err="1">
                <a:solidFill>
                  <a:schemeClr val="tx1"/>
                </a:solidFill>
                <a:effectLst/>
                <a:latin typeface="+mn-lt"/>
                <a:ea typeface="+mn-ea"/>
                <a:cs typeface="+mn-cs"/>
              </a:rPr>
              <a:t>with</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companies</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that</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they</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know</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like</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and</a:t>
            </a:r>
            <a:r>
              <a:rPr lang="pt-PT" sz="1200" kern="1200" dirty="0">
                <a:solidFill>
                  <a:schemeClr val="tx1"/>
                </a:solidFill>
                <a:effectLst/>
                <a:latin typeface="+mn-lt"/>
                <a:ea typeface="+mn-ea"/>
                <a:cs typeface="+mn-cs"/>
              </a:rPr>
              <a:t> trust. </a:t>
            </a:r>
            <a:r>
              <a:rPr lang="pt-PT" sz="1200" kern="1200" dirty="0" err="1">
                <a:solidFill>
                  <a:schemeClr val="tx1"/>
                </a:solidFill>
                <a:effectLst/>
                <a:latin typeface="+mn-lt"/>
                <a:ea typeface="+mn-ea"/>
                <a:cs typeface="+mn-cs"/>
              </a:rPr>
              <a:t>When</a:t>
            </a:r>
            <a:r>
              <a:rPr lang="pt-PT" sz="1200" kern="1200" dirty="0">
                <a:solidFill>
                  <a:schemeClr val="tx1"/>
                </a:solidFill>
                <a:effectLst/>
                <a:latin typeface="+mn-lt"/>
                <a:ea typeface="+mn-ea"/>
                <a:cs typeface="+mn-cs"/>
              </a:rPr>
              <a:t> I </a:t>
            </a:r>
            <a:r>
              <a:rPr lang="pt-PT" sz="1200" kern="1200" dirty="0" err="1">
                <a:solidFill>
                  <a:schemeClr val="tx1"/>
                </a:solidFill>
                <a:effectLst/>
                <a:latin typeface="+mn-lt"/>
                <a:ea typeface="+mn-ea"/>
                <a:cs typeface="+mn-cs"/>
              </a:rPr>
              <a:t>feel</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that</a:t>
            </a:r>
            <a:r>
              <a:rPr lang="pt-PT" sz="1200" kern="1200" dirty="0">
                <a:solidFill>
                  <a:schemeClr val="tx1"/>
                </a:solidFill>
                <a:effectLst/>
                <a:latin typeface="+mn-lt"/>
                <a:ea typeface="+mn-ea"/>
                <a:cs typeface="+mn-cs"/>
              </a:rPr>
              <a:t> a </a:t>
            </a:r>
            <a:r>
              <a:rPr lang="pt-PT" sz="1200" kern="1200" dirty="0" err="1">
                <a:solidFill>
                  <a:schemeClr val="tx1"/>
                </a:solidFill>
                <a:effectLst/>
                <a:latin typeface="+mn-lt"/>
                <a:ea typeface="+mn-ea"/>
                <a:cs typeface="+mn-cs"/>
              </a:rPr>
              <a:t>company</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knows</a:t>
            </a:r>
            <a:r>
              <a:rPr lang="pt-PT" sz="1200" kern="1200" dirty="0">
                <a:solidFill>
                  <a:schemeClr val="tx1"/>
                </a:solidFill>
                <a:effectLst/>
                <a:latin typeface="+mn-lt"/>
                <a:ea typeface="+mn-ea"/>
                <a:cs typeface="+mn-cs"/>
              </a:rPr>
              <a:t> me </a:t>
            </a:r>
            <a:r>
              <a:rPr lang="pt-PT" sz="1200" kern="1200" dirty="0" err="1">
                <a:solidFill>
                  <a:schemeClr val="tx1"/>
                </a:solidFill>
                <a:effectLst/>
                <a:latin typeface="+mn-lt"/>
                <a:ea typeface="+mn-ea"/>
                <a:cs typeface="+mn-cs"/>
              </a:rPr>
              <a:t>so</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well</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that</a:t>
            </a:r>
            <a:r>
              <a:rPr lang="pt-PT" sz="1200" kern="1200" dirty="0">
                <a:solidFill>
                  <a:schemeClr val="tx1"/>
                </a:solidFill>
                <a:effectLst/>
                <a:latin typeface="+mn-lt"/>
                <a:ea typeface="+mn-ea"/>
                <a:cs typeface="+mn-cs"/>
              </a:rPr>
              <a:t> I </a:t>
            </a:r>
            <a:r>
              <a:rPr lang="pt-PT" sz="1200" kern="1200" dirty="0" err="1">
                <a:solidFill>
                  <a:schemeClr val="tx1"/>
                </a:solidFill>
                <a:effectLst/>
                <a:latin typeface="+mn-lt"/>
                <a:ea typeface="+mn-ea"/>
                <a:cs typeface="+mn-cs"/>
              </a:rPr>
              <a:t>want</a:t>
            </a:r>
            <a:r>
              <a:rPr lang="pt-PT" sz="1200" kern="1200" dirty="0">
                <a:solidFill>
                  <a:schemeClr val="tx1"/>
                </a:solidFill>
                <a:effectLst/>
                <a:latin typeface="+mn-lt"/>
                <a:ea typeface="+mn-ea"/>
                <a:cs typeface="+mn-cs"/>
              </a:rPr>
              <a:t> to do business </a:t>
            </a:r>
            <a:r>
              <a:rPr lang="pt-PT" sz="1200" kern="1200" dirty="0" err="1">
                <a:solidFill>
                  <a:schemeClr val="tx1"/>
                </a:solidFill>
                <a:effectLst/>
                <a:latin typeface="+mn-lt"/>
                <a:ea typeface="+mn-ea"/>
                <a:cs typeface="+mn-cs"/>
              </a:rPr>
              <a:t>with</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them</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over</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and</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over</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again</a:t>
            </a:r>
            <a:r>
              <a:rPr lang="pt-PT" sz="1200" kern="1200" dirty="0">
                <a:solidFill>
                  <a:schemeClr val="tx1"/>
                </a:solidFill>
                <a:effectLst/>
                <a:latin typeface="+mn-lt"/>
                <a:ea typeface="+mn-ea"/>
                <a:cs typeface="+mn-cs"/>
              </a:rPr>
              <a:t> as a </a:t>
            </a:r>
            <a:r>
              <a:rPr lang="pt-PT" sz="1200" kern="1200" dirty="0" err="1">
                <a:solidFill>
                  <a:schemeClr val="tx1"/>
                </a:solidFill>
                <a:effectLst/>
                <a:latin typeface="+mn-lt"/>
                <a:ea typeface="+mn-ea"/>
                <a:cs typeface="+mn-cs"/>
              </a:rPr>
              <a:t>result</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of</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that</a:t>
            </a:r>
            <a:r>
              <a:rPr lang="pt-PT" sz="1200" kern="1200" dirty="0">
                <a:solidFill>
                  <a:schemeClr val="tx1"/>
                </a:solidFill>
                <a:effectLst/>
                <a:latin typeface="+mn-lt"/>
                <a:ea typeface="+mn-ea"/>
                <a:cs typeface="+mn-cs"/>
              </a:rPr>
              <a:t>, I </a:t>
            </a:r>
            <a:r>
              <a:rPr lang="pt-PT" sz="1200" kern="1200" dirty="0" err="1">
                <a:solidFill>
                  <a:schemeClr val="tx1"/>
                </a:solidFill>
                <a:effectLst/>
                <a:latin typeface="+mn-lt"/>
                <a:ea typeface="+mn-ea"/>
                <a:cs typeface="+mn-cs"/>
              </a:rPr>
              <a:t>think</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that's</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pretty</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powerful</a:t>
            </a:r>
            <a:r>
              <a:rPr lang="pt-PT" sz="1200" kern="1200" dirty="0">
                <a:solidFill>
                  <a:schemeClr val="tx1"/>
                </a:solidFill>
                <a:effectLst/>
                <a:latin typeface="+mn-lt"/>
                <a:ea typeface="+mn-ea"/>
                <a:cs typeface="+mn-cs"/>
              </a:rPr>
              <a:t>."</a:t>
            </a:r>
            <a:endParaRPr lang="it-IT" sz="1200" kern="1200" dirty="0">
              <a:solidFill>
                <a:schemeClr val="tx1"/>
              </a:solidFill>
              <a:effectLst/>
              <a:latin typeface="+mn-lt"/>
              <a:ea typeface="+mn-ea"/>
              <a:cs typeface="+mn-cs"/>
            </a:endParaRPr>
          </a:p>
          <a:p>
            <a:endParaRPr lang="pt-PT" dirty="0"/>
          </a:p>
        </p:txBody>
      </p:sp>
      <p:sp>
        <p:nvSpPr>
          <p:cNvPr id="4" name="Marcador de Posição do Número do Diapositivo 3"/>
          <p:cNvSpPr>
            <a:spLocks noGrp="1"/>
          </p:cNvSpPr>
          <p:nvPr>
            <p:ph type="sldNum" sz="quarter" idx="10"/>
          </p:nvPr>
        </p:nvSpPr>
        <p:spPr/>
        <p:txBody>
          <a:bodyPr/>
          <a:lstStyle/>
          <a:p>
            <a:fld id="{D6DAC6CA-E053-4EC7-B801-A64BBB9841B3}" type="slidenum">
              <a:rPr lang="en-US" smtClean="0"/>
              <a:t>16</a:t>
            </a:fld>
            <a:endParaRPr lang="en-US"/>
          </a:p>
        </p:txBody>
      </p:sp>
    </p:spTree>
    <p:extLst>
      <p:ext uri="{BB962C8B-B14F-4D97-AF65-F5344CB8AC3E}">
        <p14:creationId xmlns:p14="http://schemas.microsoft.com/office/powerpoint/2010/main" val="3870375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ethics code is an integral part of a company values, so it helps to be consistent in how to respond to customer service situations. </a:t>
            </a:r>
            <a:r>
              <a:rPr lang="it-IT"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effectLst/>
            </a:endParaRPr>
          </a:p>
          <a:p>
            <a:pPr lvl="0"/>
            <a:r>
              <a:rPr lang="en-US" sz="1200" b="1" kern="1200" dirty="0">
                <a:solidFill>
                  <a:schemeClr val="tx1"/>
                </a:solidFill>
                <a:effectLst/>
                <a:latin typeface="+mn-lt"/>
                <a:ea typeface="+mn-ea"/>
                <a:cs typeface="+mn-cs"/>
              </a:rPr>
              <a:t>We Are Here Because of Our Customers</a:t>
            </a:r>
            <a:r>
              <a:rPr lang="en-US" sz="1200" kern="1200" dirty="0">
                <a:solidFill>
                  <a:schemeClr val="tx1"/>
                </a:solidFill>
                <a:effectLst/>
                <a:latin typeface="+mn-lt"/>
                <a:ea typeface="+mn-ea"/>
                <a:cs typeface="+mn-cs"/>
              </a:rPr>
              <a:t>.</a:t>
            </a:r>
          </a:p>
          <a:p>
            <a:pPr lvl="0"/>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customer must </a:t>
            </a:r>
            <a:r>
              <a:rPr lang="en-US" sz="1200" i="1" kern="1200" dirty="0">
                <a:solidFill>
                  <a:schemeClr val="tx1"/>
                </a:solidFill>
                <a:effectLst/>
                <a:latin typeface="+mn-lt"/>
                <a:ea typeface="+mn-ea"/>
                <a:cs typeface="+mn-cs"/>
              </a:rPr>
              <a:t>always</a:t>
            </a:r>
            <a:r>
              <a:rPr lang="en-US" sz="1200" kern="1200" dirty="0">
                <a:solidFill>
                  <a:schemeClr val="tx1"/>
                </a:solidFill>
                <a:effectLst/>
                <a:latin typeface="+mn-lt"/>
                <a:ea typeface="+mn-ea"/>
                <a:cs typeface="+mn-cs"/>
              </a:rPr>
              <a:t> come first. One happy customer may tell a few people about their service experience; however, the unhappy ones will tell </a:t>
            </a:r>
            <a:r>
              <a:rPr lang="en-US" sz="1200" i="1" kern="1200" dirty="0">
                <a:solidFill>
                  <a:schemeClr val="tx1"/>
                </a:solidFill>
                <a:effectLst/>
                <a:latin typeface="+mn-lt"/>
                <a:ea typeface="+mn-ea"/>
                <a:cs typeface="+mn-cs"/>
              </a:rPr>
              <a:t>everyone</a:t>
            </a:r>
            <a:r>
              <a:rPr lang="en-US" sz="1200" kern="1200" dirty="0">
                <a:solidFill>
                  <a:schemeClr val="tx1"/>
                </a:solidFill>
                <a:effectLst/>
                <a:latin typeface="+mn-lt"/>
                <a:ea typeface="+mn-ea"/>
                <a:cs typeface="+mn-cs"/>
              </a:rPr>
              <a:t> in their circles (it’s a small world with social media). Some research estimates that it takes twelve positive service incidences just to make up for one negative incident.</a:t>
            </a:r>
            <a:endParaRPr lang="it-IT"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 Understand Our Customers Are Our Future.</a:t>
            </a:r>
            <a:endParaRPr lang="it-IT"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the world's most successful companies can't take survival for granted. When your customers needs change, change to meet those needs. Abandon the status quo and push beyond your comfort zone. And be grateful that your customer base changes—because stagnation leads to death </a:t>
            </a: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p:txBody>
      </p:sp>
      <p:sp>
        <p:nvSpPr>
          <p:cNvPr id="4" name="Marcador de Posição do Número do Diapositivo 3"/>
          <p:cNvSpPr>
            <a:spLocks noGrp="1"/>
          </p:cNvSpPr>
          <p:nvPr>
            <p:ph type="sldNum" sz="quarter" idx="10"/>
          </p:nvPr>
        </p:nvSpPr>
        <p:spPr/>
        <p:txBody>
          <a:bodyPr/>
          <a:lstStyle/>
          <a:p>
            <a:fld id="{D6DAC6CA-E053-4EC7-B801-A64BBB9841B3}" type="slidenum">
              <a:rPr lang="en-US" smtClean="0"/>
              <a:t>17</a:t>
            </a:fld>
            <a:endParaRPr lang="en-US" dirty="0"/>
          </a:p>
        </p:txBody>
      </p:sp>
    </p:spTree>
    <p:extLst>
      <p:ext uri="{BB962C8B-B14F-4D97-AF65-F5344CB8AC3E}">
        <p14:creationId xmlns:p14="http://schemas.microsoft.com/office/powerpoint/2010/main" val="4174170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kern="1200" dirty="0">
                <a:solidFill>
                  <a:schemeClr val="tx1"/>
                </a:solidFill>
                <a:effectLst/>
                <a:latin typeface="+mn-lt"/>
                <a:ea typeface="+mn-ea"/>
                <a:cs typeface="+mn-cs"/>
              </a:rPr>
              <a:t>Treat Customers Like Family.</a:t>
            </a:r>
            <a:endParaRPr lang="it-IT"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Don't see your customers as walking wallets; make them feel special. Learn to love them, because they're the ones who keep your company alive. Build rapport. Be fully present when you're with them. Learn their special dates, so you can send cards or say Happy Birthday. Take notes on their families and hobbies. They'll be very grateful for your concern—and that gratitude will translate to profit.</a:t>
            </a:r>
            <a:endParaRPr lang="it-IT"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Always Listen to the Customers.</a:t>
            </a:r>
            <a:endParaRPr lang="it-IT"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listen when they are happy, dissatisfied, or say nothing. We always ask about service quality so we can do better next time. Pay attention to their needs; make a special effort to hear what they're saying. Don't just go on autopilot. Focus on them and give them all of your attention, proving they're important to you. The biggest reason people leave a company is because they sense the company doesn't care about them anymore. Never let that happen. Make them so happy they sing your praises, drawing in others.</a:t>
            </a:r>
            <a:endParaRPr lang="it-IT" sz="1200" kern="1200" dirty="0">
              <a:solidFill>
                <a:schemeClr val="tx1"/>
              </a:solidFill>
              <a:effectLst/>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D6DAC6CA-E053-4EC7-B801-A64BBB9841B3}" type="slidenum">
              <a:rPr lang="en-US" smtClean="0"/>
              <a:t>18</a:t>
            </a:fld>
            <a:endParaRPr lang="en-US"/>
          </a:p>
        </p:txBody>
      </p:sp>
    </p:spTree>
    <p:extLst>
      <p:ext uri="{BB962C8B-B14F-4D97-AF65-F5344CB8AC3E}">
        <p14:creationId xmlns:p14="http://schemas.microsoft.com/office/powerpoint/2010/main" val="2945538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200" b="1" kern="1200" dirty="0">
                <a:solidFill>
                  <a:schemeClr val="tx1"/>
                </a:solidFill>
                <a:effectLst/>
                <a:latin typeface="+mn-lt"/>
                <a:ea typeface="+mn-ea"/>
                <a:cs typeface="+mn-cs"/>
              </a:rPr>
              <a:t>We Work Hard to Solve Any Problems</a:t>
            </a:r>
            <a:r>
              <a:rPr lang="en-US" sz="1200" kern="1200" dirty="0">
                <a:solidFill>
                  <a:schemeClr val="tx1"/>
                </a:solidFill>
                <a:effectLst/>
                <a:latin typeface="+mn-lt"/>
                <a:ea typeface="+mn-ea"/>
                <a:cs typeface="+mn-cs"/>
              </a:rPr>
              <a:t>.</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 customer has a problem, </a:t>
            </a:r>
            <a:r>
              <a:rPr lang="en-US" sz="1200" i="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have a problem. Don't let yourself be satisfied until they are; give 110 percent to settle their problem, so you can retain their business. Most customers will do business with you again if you fix their problem; it’s even better if you fix it on the spot. They want to feel important, and they want you to be fully prepared to help them.</a:t>
            </a:r>
            <a:endParaRPr lang="it-IT"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 Maintain Positive Attitudes.</a:t>
            </a:r>
            <a:endParaRPr lang="it-IT"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with difficult customers, keep your attitude relentlessly positive. The smile on your face and the tone of your voice can make a huge difference. Accept that even if their experience is perfect, they probably won't comment on it, because they expect perfection. And remember, their attitudes will change over time. What was once good enough may become unsatisfactory if they encounter something better. So give them that something better—and do it with a smile. All it takes is one indifferent employee to kill your business. </a:t>
            </a: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p:txBody>
      </p:sp>
      <p:sp>
        <p:nvSpPr>
          <p:cNvPr id="4" name="Marcador de Posição do Número do Diapositivo 3"/>
          <p:cNvSpPr>
            <a:spLocks noGrp="1"/>
          </p:cNvSpPr>
          <p:nvPr>
            <p:ph type="sldNum" sz="quarter" idx="10"/>
          </p:nvPr>
        </p:nvSpPr>
        <p:spPr/>
        <p:txBody>
          <a:bodyPr/>
          <a:lstStyle/>
          <a:p>
            <a:fld id="{D6DAC6CA-E053-4EC7-B801-A64BBB9841B3}" type="slidenum">
              <a:rPr lang="en-US" smtClean="0"/>
              <a:t>19</a:t>
            </a:fld>
            <a:endParaRPr lang="en-US" dirty="0"/>
          </a:p>
        </p:txBody>
      </p:sp>
    </p:spTree>
    <p:extLst>
      <p:ext uri="{BB962C8B-B14F-4D97-AF65-F5344CB8AC3E}">
        <p14:creationId xmlns:p14="http://schemas.microsoft.com/office/powerpoint/2010/main" val="406655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Shape 122"/>
          <p:cNvSpPr>
            <a:spLocks noGrp="1" noRot="1" noChangeAspect="1" noTextEdit="1"/>
          </p:cNvSpPr>
          <p:nvPr>
            <p:ph type="sldImg" idx="2"/>
          </p:nvPr>
        </p:nvSpPr>
        <p:spPr>
          <a:noFill/>
        </p:spPr>
      </p:sp>
      <p:sp>
        <p:nvSpPr>
          <p:cNvPr id="16387" name="Shape 12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chapter presents the characteristics of an e-customer from the point of view</a:t>
            </a:r>
            <a:r>
              <a:rPr lang="en-US" sz="1200" kern="1200" dirty="0">
                <a:solidFill>
                  <a:schemeClr val="tx1"/>
                </a:solidFill>
                <a:effectLst/>
                <a:latin typeface="+mn-lt"/>
                <a:ea typeface="+mn-ea"/>
                <a:cs typeface="+mn-cs"/>
              </a:rPr>
              <a:t> of </a:t>
            </a:r>
            <a:r>
              <a:rPr lang="en-GB" sz="1200" kern="1200" dirty="0">
                <a:solidFill>
                  <a:schemeClr val="tx1"/>
                </a:solidFill>
                <a:effectLst/>
                <a:latin typeface="+mn-lt"/>
                <a:ea typeface="+mn-ea"/>
                <a:cs typeface="+mn-cs"/>
              </a:rPr>
              <a:t>creating new business enterprises which are based on network, virtualisation and knowledge</a:t>
            </a:r>
            <a:r>
              <a:rPr lang="en-GB" sz="1200" b="1"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Context:</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From the point of view of an e-enterprise and its marketing activity a through knowledge of an e-customer is a must. E-users are a new and vast group of e-enterprise stakeholders. Which customer segment or customer category to target? A knowledge of techniques of identification and segmentation of e-customers is a challenge and a crucial condition for effective and successful functioning of an e-enterprise. </a:t>
            </a:r>
            <a:endParaRPr lang="it-IT"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Concept: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 e-customer is anyone who, under various internal and external circumstances, decides to buy online an item or a service, purchases it and, finally, consumes it. However, in some circumstances, an e-customer may also be considered someone who chooses and pays for a product online but does not necessarily consume the purchase. </a:t>
            </a:r>
            <a:endParaRPr lang="it-IT" sz="1200" kern="1200" dirty="0">
              <a:solidFill>
                <a:schemeClr val="tx1"/>
              </a:solidFill>
              <a:effectLst/>
              <a:latin typeface="+mn-lt"/>
              <a:ea typeface="+mn-ea"/>
              <a:cs typeface="+mn-cs"/>
            </a:endParaRPr>
          </a:p>
        </p:txBody>
      </p:sp>
      <p:sp>
        <p:nvSpPr>
          <p:cNvPr id="16388" name="Shape 124"/>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C598BAA9-72FA-43A6-B316-218D8DED9A65}" type="slidenum">
              <a:rPr lang="en-GB" altLang="pt-PT" sz="1200">
                <a:latin typeface="Calibri" panose="020F0502020204030204" pitchFamily="34" charset="0"/>
                <a:cs typeface="Calibri" panose="020F0502020204030204" pitchFamily="34" charset="0"/>
                <a:sym typeface="Calibri" panose="020F0502020204030204" pitchFamily="34" charset="0"/>
              </a:rPr>
              <a:pPr/>
              <a:t>2</a:t>
            </a:fld>
            <a:endParaRPr lang="en-GB" altLang="pt-PT" sz="1200" dirty="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693933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200" b="1" kern="1200" dirty="0">
                <a:solidFill>
                  <a:schemeClr val="tx1"/>
                </a:solidFill>
                <a:effectLst/>
                <a:latin typeface="+mn-lt"/>
                <a:ea typeface="+mn-ea"/>
                <a:cs typeface="+mn-cs"/>
              </a:rPr>
              <a:t>We All Impact Customer Service.</a:t>
            </a:r>
            <a:endParaRPr lang="it-IT"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Everyone in your company, no matter how minor, impacts customer service. I once visited a neighborhood restaurant where the service was great and the food was wonderful. I had a great time—until I felt a wad of chewing gum on the underside of the table, which completely killed the experience for me. I didn't go back there, despite the otherwise wonderful atmosphere. The cleaning crew had let everyone down. Little things and small actions can stick in the customer's mind, damaging their experience.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Embrace and believe in this code and you'll have a better chance of surviving the changes that constantly wash through the business environment.</a:t>
            </a: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PT" dirty="0"/>
          </a:p>
        </p:txBody>
      </p:sp>
      <p:sp>
        <p:nvSpPr>
          <p:cNvPr id="4" name="Marcador de Posição do Número do Diapositivo 3"/>
          <p:cNvSpPr>
            <a:spLocks noGrp="1"/>
          </p:cNvSpPr>
          <p:nvPr>
            <p:ph type="sldNum" sz="quarter" idx="10"/>
          </p:nvPr>
        </p:nvSpPr>
        <p:spPr/>
        <p:txBody>
          <a:bodyPr/>
          <a:lstStyle/>
          <a:p>
            <a:fld id="{D6DAC6CA-E053-4EC7-B801-A64BBB9841B3}" type="slidenum">
              <a:rPr lang="en-US" smtClean="0"/>
              <a:t>20</a:t>
            </a:fld>
            <a:endParaRPr lang="en-US" dirty="0"/>
          </a:p>
        </p:txBody>
      </p:sp>
    </p:spTree>
    <p:extLst>
      <p:ext uri="{BB962C8B-B14F-4D97-AF65-F5344CB8AC3E}">
        <p14:creationId xmlns:p14="http://schemas.microsoft.com/office/powerpoint/2010/main" val="2286082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lvl="0"/>
            <a:r>
              <a:rPr lang="en-GB" sz="1200" u="sng" kern="1200" dirty="0">
                <a:solidFill>
                  <a:schemeClr val="tx1"/>
                </a:solidFill>
                <a:effectLst/>
                <a:latin typeface="+mn-lt"/>
                <a:ea typeface="+mn-ea"/>
                <a:cs typeface="+mn-cs"/>
              </a:rPr>
              <a:t>Convenience buyer : </a:t>
            </a:r>
          </a:p>
          <a:p>
            <a:pPr lvl="0"/>
            <a:endParaRPr lang="en-GB" sz="1200" u="sng" kern="1200" dirty="0">
              <a:solidFill>
                <a:schemeClr val="tx1"/>
              </a:solidFill>
              <a:effectLst/>
              <a:latin typeface="+mn-lt"/>
              <a:ea typeface="+mn-ea"/>
              <a:cs typeface="+mn-cs"/>
            </a:endParaRPr>
          </a:p>
          <a:p>
            <a:pPr marL="171450" lvl="0" indent="-171450">
              <a:buFontTx/>
              <a:buChar char="-"/>
            </a:pPr>
            <a:r>
              <a:rPr lang="en-GB" sz="1200" kern="1200" dirty="0">
                <a:solidFill>
                  <a:schemeClr val="tx1"/>
                </a:solidFill>
                <a:effectLst/>
                <a:latin typeface="+mn-lt"/>
                <a:ea typeface="+mn-ea"/>
                <a:cs typeface="+mn-cs"/>
              </a:rPr>
              <a:t>usually buys on the same websites and the same categories of products – this way of buying saves their time </a:t>
            </a:r>
            <a:r>
              <a:rPr lang="it-IT" sz="1200" kern="1200" dirty="0">
                <a:solidFill>
                  <a:schemeClr val="tx1"/>
                </a:solidFill>
                <a:effectLst/>
                <a:latin typeface="+mn-lt"/>
                <a:ea typeface="+mn-ea"/>
                <a:cs typeface="+mn-cs"/>
              </a:rPr>
              <a:t> </a:t>
            </a:r>
          </a:p>
          <a:p>
            <a:pPr marL="171450" lvl="0" indent="-171450">
              <a:buFontTx/>
              <a:buChar char="-"/>
            </a:pPr>
            <a:r>
              <a:rPr lang="en-GB" sz="1200" kern="1200" dirty="0">
                <a:solidFill>
                  <a:schemeClr val="tx1"/>
                </a:solidFill>
                <a:effectLst/>
                <a:latin typeface="+mn-lt"/>
                <a:ea typeface="+mn-ea"/>
                <a:cs typeface="+mn-cs"/>
              </a:rPr>
              <a:t>does not want to learn to use new navigation tools or leave their personal details on new websites even though it may mean higher prices for their purchase</a:t>
            </a:r>
            <a:r>
              <a:rPr lang="it-IT" sz="1200" kern="1200" dirty="0">
                <a:solidFill>
                  <a:schemeClr val="tx1"/>
                </a:solidFill>
                <a:effectLst/>
                <a:latin typeface="+mn-lt"/>
                <a:ea typeface="+mn-ea"/>
                <a:cs typeface="+mn-cs"/>
              </a:rPr>
              <a:t> </a:t>
            </a:r>
          </a:p>
          <a:p>
            <a:pPr marL="171450" lvl="0" indent="-171450">
              <a:buFontTx/>
              <a:buChar char="-"/>
            </a:pPr>
            <a:r>
              <a:rPr lang="en-GB" sz="1200" kern="1200" dirty="0">
                <a:solidFill>
                  <a:schemeClr val="tx1"/>
                </a:solidFill>
                <a:effectLst/>
                <a:latin typeface="+mn-lt"/>
                <a:ea typeface="+mn-ea"/>
                <a:cs typeface="+mn-cs"/>
              </a:rPr>
              <a:t>suffers from a lack of time and thus they value their time more than money </a:t>
            </a:r>
            <a:r>
              <a:rPr lang="it-IT" sz="1200" kern="1200" dirty="0">
                <a:solidFill>
                  <a:schemeClr val="tx1"/>
                </a:solidFill>
                <a:effectLst/>
                <a:latin typeface="+mn-lt"/>
                <a:ea typeface="+mn-ea"/>
                <a:cs typeface="+mn-cs"/>
              </a:rPr>
              <a:t> </a:t>
            </a:r>
          </a:p>
          <a:p>
            <a:pPr marL="171450" lvl="0" indent="-171450">
              <a:buFontTx/>
              <a:buChar char="-"/>
            </a:pPr>
            <a:r>
              <a:rPr lang="en-GB" sz="1200" kern="1200" dirty="0">
                <a:solidFill>
                  <a:schemeClr val="tx1"/>
                </a:solidFill>
                <a:effectLst/>
                <a:latin typeface="+mn-lt"/>
                <a:ea typeface="+mn-ea"/>
                <a:cs typeface="+mn-cs"/>
              </a:rPr>
              <a:t>various bonuses or special offers do not motivate them to change the website they buy on</a:t>
            </a:r>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PT" sz="1200" u="sng" dirty="0" err="1">
                <a:effectLst>
                  <a:outerShdw blurRad="38100" dist="38100" dir="2700000" algn="tl">
                    <a:srgbClr val="000000">
                      <a:alpha val="43137"/>
                    </a:srgbClr>
                  </a:outerShdw>
                </a:effectLst>
              </a:rPr>
              <a:t>Savings</a:t>
            </a:r>
            <a:r>
              <a:rPr lang="pt-PT" sz="1200" u="sng" dirty="0">
                <a:effectLst>
                  <a:outerShdw blurRad="38100" dist="38100" dir="2700000" algn="tl">
                    <a:srgbClr val="000000">
                      <a:alpha val="43137"/>
                    </a:srgbClr>
                  </a:outerShdw>
                </a:effectLst>
              </a:rPr>
              <a:t> </a:t>
            </a:r>
            <a:r>
              <a:rPr lang="pt-PT" sz="1200" u="sng" dirty="0" err="1">
                <a:effectLst>
                  <a:outerShdw blurRad="38100" dist="38100" dir="2700000" algn="tl">
                    <a:srgbClr val="000000">
                      <a:alpha val="43137"/>
                    </a:srgbClr>
                  </a:outerShdw>
                </a:effectLst>
              </a:rPr>
              <a:t>buyer</a:t>
            </a:r>
            <a:r>
              <a:rPr lang="pt-PT" sz="1200" u="sng" dirty="0">
                <a:effectLst>
                  <a:outerShdw blurRad="38100" dist="38100" dir="2700000" algn="tl">
                    <a:srgbClr val="000000">
                      <a:alpha val="43137"/>
                    </a:srgbClr>
                  </a:outerShdw>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PT" sz="1200" u="sng" dirty="0">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ready to do the shopping on other websites if they offer better prices</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does not get discouraged with new navigation tools or filling in additional registration forms if in exchange they can get a better price</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is encouraged with special offers and bonuses</a:t>
            </a:r>
            <a:endParaRPr lang="it-IT" sz="1200" kern="1200" dirty="0">
              <a:solidFill>
                <a:schemeClr val="tx1"/>
              </a:solidFill>
              <a:effectLst/>
              <a:latin typeface="+mn-lt"/>
              <a:ea typeface="+mn-ea"/>
              <a:cs typeface="+mn-cs"/>
            </a:endParaRPr>
          </a:p>
          <a:p>
            <a:endParaRPr lang="pt-PT" dirty="0"/>
          </a:p>
        </p:txBody>
      </p:sp>
      <p:sp>
        <p:nvSpPr>
          <p:cNvPr id="4" name="Marcador de Posição do Número do Diapositivo 3"/>
          <p:cNvSpPr>
            <a:spLocks noGrp="1"/>
          </p:cNvSpPr>
          <p:nvPr>
            <p:ph type="sldNum" sz="quarter" idx="10"/>
          </p:nvPr>
        </p:nvSpPr>
        <p:spPr/>
        <p:txBody>
          <a:bodyPr/>
          <a:lstStyle/>
          <a:p>
            <a:fld id="{D6DAC6CA-E053-4EC7-B801-A64BBB9841B3}" type="slidenum">
              <a:rPr lang="en-US" smtClean="0"/>
              <a:t>3</a:t>
            </a:fld>
            <a:endParaRPr lang="en-US" dirty="0"/>
          </a:p>
        </p:txBody>
      </p:sp>
    </p:spTree>
    <p:extLst>
      <p:ext uri="{BB962C8B-B14F-4D97-AF65-F5344CB8AC3E}">
        <p14:creationId xmlns:p14="http://schemas.microsoft.com/office/powerpoint/2010/main" val="396743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kern="1200" dirty="0">
                <a:solidFill>
                  <a:schemeClr val="tx1"/>
                </a:solidFill>
                <a:effectLst/>
                <a:latin typeface="+mn-lt"/>
                <a:ea typeface="+mn-ea"/>
                <a:cs typeface="+mn-cs"/>
              </a:rPr>
              <a:t>Comparison buyer: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likes comparing and analysing the offers before making the decision on which website to choose for their shopping</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they regard the whole transaction as an offer, i.e. the choice of products, the price of the product, cost of delivery, special offers and so on. </a:t>
            </a:r>
            <a:endParaRPr lang="it-IT" sz="1200" kern="1200" dirty="0">
              <a:solidFill>
                <a:schemeClr val="tx1"/>
              </a:solidFill>
              <a:effectLst/>
              <a:latin typeface="+mn-lt"/>
              <a:ea typeface="+mn-ea"/>
              <a:cs typeface="+mn-cs"/>
            </a:endParaRPr>
          </a:p>
          <a:p>
            <a:endParaRPr lang="pt-PT" dirty="0"/>
          </a:p>
          <a:p>
            <a:r>
              <a:rPr lang="pt-PT" dirty="0" err="1"/>
              <a:t>Loyal</a:t>
            </a:r>
            <a:r>
              <a:rPr lang="pt-PT" dirty="0"/>
              <a:t> </a:t>
            </a:r>
            <a:r>
              <a:rPr lang="pt-PT" dirty="0" err="1"/>
              <a:t>buyer</a:t>
            </a:r>
            <a:r>
              <a:rPr lang="pt-PT" dirty="0"/>
              <a:t>:</a:t>
            </a:r>
          </a:p>
          <a:p>
            <a:endParaRPr lang="pt-PT" dirty="0"/>
          </a:p>
          <a:p>
            <a:r>
              <a:rPr lang="en-GB" sz="1200" kern="1200" dirty="0">
                <a:solidFill>
                  <a:schemeClr val="tx1"/>
                </a:solidFill>
                <a:effectLst/>
                <a:latin typeface="+mn-lt"/>
                <a:ea typeface="+mn-ea"/>
                <a:cs typeface="+mn-cs"/>
              </a:rPr>
              <a:t>- would usually buy on the same trusted websites, they are not interested in moving elsewhere</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are not willing to buy on unknown websites out of comfort rather than convenience</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to them, the Internet is a source to look for bargains</a:t>
            </a:r>
            <a:endParaRPr lang="it-IT" sz="1200" kern="1200" dirty="0">
              <a:solidFill>
                <a:schemeClr val="tx1"/>
              </a:solidFill>
              <a:effectLst/>
              <a:latin typeface="+mn-lt"/>
              <a:ea typeface="+mn-ea"/>
              <a:cs typeface="+mn-cs"/>
            </a:endParaRPr>
          </a:p>
          <a:p>
            <a:endParaRPr lang="pt-PT" dirty="0"/>
          </a:p>
        </p:txBody>
      </p:sp>
      <p:sp>
        <p:nvSpPr>
          <p:cNvPr id="4" name="Marcador de Posição do Número do Diapositivo 3"/>
          <p:cNvSpPr>
            <a:spLocks noGrp="1"/>
          </p:cNvSpPr>
          <p:nvPr>
            <p:ph type="sldNum" sz="quarter" idx="10"/>
          </p:nvPr>
        </p:nvSpPr>
        <p:spPr/>
        <p:txBody>
          <a:bodyPr/>
          <a:lstStyle/>
          <a:p>
            <a:fld id="{D6DAC6CA-E053-4EC7-B801-A64BBB9841B3}" type="slidenum">
              <a:rPr lang="en-US" smtClean="0"/>
              <a:t>4</a:t>
            </a:fld>
            <a:endParaRPr lang="en-US" dirty="0"/>
          </a:p>
        </p:txBody>
      </p:sp>
    </p:spTree>
    <p:extLst>
      <p:ext uri="{BB962C8B-B14F-4D97-AF65-F5344CB8AC3E}">
        <p14:creationId xmlns:p14="http://schemas.microsoft.com/office/powerpoint/2010/main" val="14004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kern="1200" dirty="0">
                <a:solidFill>
                  <a:schemeClr val="tx1"/>
                </a:solidFill>
                <a:effectLst/>
                <a:latin typeface="+mn-lt"/>
                <a:ea typeface="+mn-ea"/>
                <a:cs typeface="+mn-cs"/>
              </a:rPr>
              <a:t>Focused buyer: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buys on the Internet with a clear goal, unemotionally</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chooses particular websites for particular products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finalises the purchase and does not get tempted by special offers, ignores advertisements and banners</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does not waste their time on looking for best prices or bargains</a:t>
            </a:r>
            <a:endParaRPr lang="it-IT" sz="1200" kern="1200" dirty="0">
              <a:solidFill>
                <a:schemeClr val="tx1"/>
              </a:solidFill>
              <a:effectLst/>
              <a:latin typeface="+mn-lt"/>
              <a:ea typeface="+mn-ea"/>
              <a:cs typeface="+mn-cs"/>
            </a:endParaRPr>
          </a:p>
          <a:p>
            <a:endParaRPr lang="pt-PT" dirty="0"/>
          </a:p>
          <a:p>
            <a:r>
              <a:rPr lang="pt-PT" dirty="0" err="1"/>
              <a:t>Aversive</a:t>
            </a:r>
            <a:r>
              <a:rPr lang="pt-PT" dirty="0"/>
              <a:t> </a:t>
            </a:r>
            <a:r>
              <a:rPr lang="pt-PT" dirty="0" err="1"/>
              <a:t>buyer</a:t>
            </a:r>
            <a:r>
              <a:rPr lang="pt-PT" dirty="0"/>
              <a:t>:</a:t>
            </a:r>
          </a:p>
          <a:p>
            <a:endParaRPr lang="pt-PT" dirty="0"/>
          </a:p>
          <a:p>
            <a:r>
              <a:rPr lang="en-GB" sz="1200" kern="1200" dirty="0">
                <a:solidFill>
                  <a:schemeClr val="tx1"/>
                </a:solidFill>
                <a:effectLst/>
                <a:latin typeface="+mn-lt"/>
                <a:ea typeface="+mn-ea"/>
                <a:cs typeface="+mn-cs"/>
              </a:rPr>
              <a:t>- does not like shopping in regular shops</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online shopping is a way of escaping the crowd, queues and shopping environment they do not like</a:t>
            </a:r>
            <a:endParaRPr lang="it-IT" sz="1200" kern="1200" dirty="0">
              <a:solidFill>
                <a:schemeClr val="tx1"/>
              </a:solidFill>
              <a:effectLst/>
              <a:latin typeface="+mn-lt"/>
              <a:ea typeface="+mn-ea"/>
              <a:cs typeface="+mn-cs"/>
            </a:endParaRPr>
          </a:p>
          <a:p>
            <a:endParaRPr lang="pt-PT" dirty="0"/>
          </a:p>
          <a:p>
            <a:endParaRPr lang="pt-PT" dirty="0"/>
          </a:p>
          <a:p>
            <a:r>
              <a:rPr lang="en-GB" sz="1200" kern="1200" dirty="0">
                <a:solidFill>
                  <a:schemeClr val="tx1"/>
                </a:solidFill>
                <a:effectLst/>
                <a:latin typeface="+mn-lt"/>
                <a:ea typeface="+mn-ea"/>
                <a:cs typeface="+mn-cs"/>
              </a:rPr>
              <a:t>Other categories of e-customers may be selected based on their experience and place on the learning curve</a:t>
            </a:r>
            <a:r>
              <a:rPr lang="it-IT" dirty="0">
                <a:effectLst/>
              </a:rPr>
              <a:t> </a:t>
            </a:r>
            <a:endParaRPr lang="pt-PT" dirty="0"/>
          </a:p>
        </p:txBody>
      </p:sp>
      <p:sp>
        <p:nvSpPr>
          <p:cNvPr id="4" name="Marcador de Posição do Número do Diapositivo 3"/>
          <p:cNvSpPr>
            <a:spLocks noGrp="1"/>
          </p:cNvSpPr>
          <p:nvPr>
            <p:ph type="sldNum" sz="quarter" idx="10"/>
          </p:nvPr>
        </p:nvSpPr>
        <p:spPr/>
        <p:txBody>
          <a:bodyPr/>
          <a:lstStyle/>
          <a:p>
            <a:fld id="{D6DAC6CA-E053-4EC7-B801-A64BBB9841B3}" type="slidenum">
              <a:rPr lang="en-US" smtClean="0"/>
              <a:t>5</a:t>
            </a:fld>
            <a:endParaRPr lang="en-US" dirty="0"/>
          </a:p>
        </p:txBody>
      </p:sp>
    </p:spTree>
    <p:extLst>
      <p:ext uri="{BB962C8B-B14F-4D97-AF65-F5344CB8AC3E}">
        <p14:creationId xmlns:p14="http://schemas.microsoft.com/office/powerpoint/2010/main" val="149658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kern="1200" dirty="0">
                <a:solidFill>
                  <a:schemeClr val="tx1"/>
                </a:solidFill>
                <a:effectLst/>
                <a:latin typeface="+mn-lt"/>
                <a:ea typeface="+mn-ea"/>
                <a:cs typeface="+mn-cs"/>
              </a:rPr>
              <a:t>Intimidated buyer:</a:t>
            </a:r>
          </a:p>
          <a:p>
            <a:endParaRPr lang="en-GB"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- 0-9 month experience</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usually operates carefully, does not like new territories</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does not feel comfortable using the Internet and is afraid of making a mistake</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becomes a client only after some time and after reaching a certain level of comfort. </a:t>
            </a:r>
            <a:endParaRPr lang="it-IT" sz="1200" kern="1200" dirty="0">
              <a:solidFill>
                <a:schemeClr val="tx1"/>
              </a:solidFill>
              <a:effectLst/>
              <a:latin typeface="+mn-lt"/>
              <a:ea typeface="+mn-ea"/>
              <a:cs typeface="+mn-cs"/>
            </a:endParaRPr>
          </a:p>
          <a:p>
            <a:endParaRPr lang="pt-PT" dirty="0"/>
          </a:p>
          <a:p>
            <a:r>
              <a:rPr lang="pt-PT" dirty="0" err="1"/>
              <a:t>Adventurous</a:t>
            </a:r>
            <a:r>
              <a:rPr lang="pt-PT" dirty="0"/>
              <a:t> </a:t>
            </a:r>
            <a:r>
              <a:rPr lang="pt-PT" dirty="0" err="1"/>
              <a:t>buyer</a:t>
            </a:r>
            <a:r>
              <a:rPr lang="pt-PT" dirty="0"/>
              <a:t>:</a:t>
            </a:r>
          </a:p>
          <a:p>
            <a:endParaRPr lang="pt-PT" dirty="0"/>
          </a:p>
          <a:p>
            <a:r>
              <a:rPr lang="en-GB" sz="1200" kern="1200" dirty="0">
                <a:solidFill>
                  <a:schemeClr val="tx1"/>
                </a:solidFill>
                <a:effectLst/>
                <a:latin typeface="+mn-lt"/>
                <a:ea typeface="+mn-ea"/>
                <a:cs typeface="+mn-cs"/>
              </a:rPr>
              <a:t>- 9-18 month experience</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surfs the Internet easily, gained exploring skills</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talks about the Internet with friends, notices advertisements, reads other users’ opinions</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is constantly looking for better offers, better prices and more convenient transactions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while gaining more practice they shape certain habits and preferences</a:t>
            </a:r>
            <a:endParaRPr lang="it-IT" sz="1200" kern="1200" dirty="0">
              <a:solidFill>
                <a:schemeClr val="tx1"/>
              </a:solidFill>
              <a:effectLst/>
              <a:latin typeface="+mn-lt"/>
              <a:ea typeface="+mn-ea"/>
              <a:cs typeface="+mn-cs"/>
            </a:endParaRPr>
          </a:p>
          <a:p>
            <a:endParaRPr lang="pt-PT" dirty="0"/>
          </a:p>
        </p:txBody>
      </p:sp>
      <p:sp>
        <p:nvSpPr>
          <p:cNvPr id="4" name="Marcador de Posição do Número do Diapositivo 3"/>
          <p:cNvSpPr>
            <a:spLocks noGrp="1"/>
          </p:cNvSpPr>
          <p:nvPr>
            <p:ph type="sldNum" sz="quarter" idx="10"/>
          </p:nvPr>
        </p:nvSpPr>
        <p:spPr/>
        <p:txBody>
          <a:bodyPr/>
          <a:lstStyle/>
          <a:p>
            <a:fld id="{D6DAC6CA-E053-4EC7-B801-A64BBB9841B3}" type="slidenum">
              <a:rPr lang="en-US" smtClean="0"/>
              <a:t>6</a:t>
            </a:fld>
            <a:endParaRPr lang="en-US" dirty="0"/>
          </a:p>
        </p:txBody>
      </p:sp>
    </p:spTree>
    <p:extLst>
      <p:ext uri="{BB962C8B-B14F-4D97-AF65-F5344CB8AC3E}">
        <p14:creationId xmlns:p14="http://schemas.microsoft.com/office/powerpoint/2010/main" val="83681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indent="0">
              <a:buNone/>
            </a:pPr>
            <a:r>
              <a:rPr lang="en-GB" dirty="0"/>
              <a:t>The more you know about your customers, the likelier you are to be able to make them happy. This is the idea behind customer analytics, which according to Gartner, means using data in order to gauge customer sentiment and satisfy their needs. The idea of using data might be a scary one for small businesses, but customer analytics tools can be found in surprising places that you might not even realize. From CRM to social media listening, you may already be using customer analytics tools that can give you insight into your customers.</a:t>
            </a:r>
          </a:p>
          <a:p>
            <a:endParaRPr lang="pt-PT" dirty="0"/>
          </a:p>
        </p:txBody>
      </p:sp>
      <p:sp>
        <p:nvSpPr>
          <p:cNvPr id="4" name="Marcador de Posição do Número do Diapositivo 3"/>
          <p:cNvSpPr>
            <a:spLocks noGrp="1"/>
          </p:cNvSpPr>
          <p:nvPr>
            <p:ph type="sldNum" sz="quarter" idx="10"/>
          </p:nvPr>
        </p:nvSpPr>
        <p:spPr/>
        <p:txBody>
          <a:bodyPr/>
          <a:lstStyle/>
          <a:p>
            <a:fld id="{D6DAC6CA-E053-4EC7-B801-A64BBB9841B3}" type="slidenum">
              <a:rPr lang="en-US" smtClean="0"/>
              <a:t>7</a:t>
            </a:fld>
            <a:endParaRPr lang="en-US" dirty="0"/>
          </a:p>
        </p:txBody>
      </p:sp>
    </p:spTree>
    <p:extLst>
      <p:ext uri="{BB962C8B-B14F-4D97-AF65-F5344CB8AC3E}">
        <p14:creationId xmlns:p14="http://schemas.microsoft.com/office/powerpoint/2010/main" val="390458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Shape 128"/>
          <p:cNvSpPr>
            <a:spLocks noGrp="1" noRot="1" noChangeAspect="1" noTextEdit="1"/>
          </p:cNvSpPr>
          <p:nvPr>
            <p:ph type="sldImg" idx="2"/>
          </p:nvPr>
        </p:nvSpPr>
        <p:spPr>
          <a:noFill/>
        </p:spPr>
      </p:sp>
      <p:sp>
        <p:nvSpPr>
          <p:cNvPr id="18435" name="Shape 12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SzPct val="25000"/>
            </a:pPr>
            <a:r>
              <a:rPr lang="it-IT" sz="1200" kern="1200" dirty="0" err="1">
                <a:solidFill>
                  <a:schemeClr val="tx1"/>
                </a:solidFill>
                <a:effectLst/>
                <a:latin typeface="+mn-lt"/>
                <a:ea typeface="+mn-ea"/>
                <a:cs typeface="+mn-cs"/>
              </a:rPr>
              <a:t>We</a:t>
            </a:r>
            <a:r>
              <a:rPr lang="it-IT" sz="1200" kern="1200" dirty="0">
                <a:solidFill>
                  <a:schemeClr val="tx1"/>
                </a:solidFill>
                <a:effectLst/>
                <a:latin typeface="+mn-lt"/>
                <a:ea typeface="+mn-ea"/>
                <a:cs typeface="+mn-cs"/>
              </a:rPr>
              <a:t> go go </a:t>
            </a:r>
            <a:r>
              <a:rPr lang="it-IT" sz="1200" kern="1200" dirty="0" err="1">
                <a:solidFill>
                  <a:schemeClr val="tx1"/>
                </a:solidFill>
                <a:effectLst/>
                <a:latin typeface="+mn-lt"/>
                <a:ea typeface="+mn-ea"/>
                <a:cs typeface="+mn-cs"/>
              </a:rPr>
              <a:t>through</a:t>
            </a:r>
            <a:r>
              <a:rPr lang="it-IT" sz="1200" kern="1200" dirty="0">
                <a:solidFill>
                  <a:schemeClr val="tx1"/>
                </a:solidFill>
                <a:effectLst/>
                <a:latin typeface="+mn-lt"/>
                <a:ea typeface="+mn-ea"/>
                <a:cs typeface="+mn-cs"/>
              </a:rPr>
              <a:t> 4 </a:t>
            </a:r>
            <a:r>
              <a:rPr lang="it-IT" sz="1200" kern="1200" dirty="0" err="1">
                <a:solidFill>
                  <a:schemeClr val="tx1"/>
                </a:solidFill>
                <a:effectLst/>
                <a:latin typeface="+mn-lt"/>
                <a:ea typeface="+mn-ea"/>
                <a:cs typeface="+mn-cs"/>
              </a:rPr>
              <a:t>different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types</a:t>
            </a:r>
            <a:r>
              <a:rPr lang="it-IT" sz="1200" kern="1200" dirty="0">
                <a:solidFill>
                  <a:schemeClr val="tx1"/>
                </a:solidFill>
                <a:effectLst/>
                <a:latin typeface="+mn-lt"/>
                <a:ea typeface="+mn-ea"/>
                <a:cs typeface="+mn-cs"/>
              </a:rPr>
              <a:t> of software </a:t>
            </a:r>
            <a:r>
              <a:rPr lang="it-IT" sz="1200" kern="1200" dirty="0" err="1">
                <a:solidFill>
                  <a:schemeClr val="tx1"/>
                </a:solidFill>
                <a:effectLst/>
                <a:latin typeface="+mn-lt"/>
                <a:ea typeface="+mn-ea"/>
                <a:cs typeface="+mn-cs"/>
              </a:rPr>
              <a:t>categories</a:t>
            </a:r>
            <a:r>
              <a:rPr lang="it-IT" sz="1200" kern="1200" dirty="0">
                <a:solidFill>
                  <a:schemeClr val="tx1"/>
                </a:solidFill>
                <a:effectLst/>
                <a:latin typeface="+mn-lt"/>
                <a:ea typeface="+mn-ea"/>
                <a:cs typeface="+mn-cs"/>
              </a:rPr>
              <a:t> for </a:t>
            </a:r>
            <a:r>
              <a:rPr lang="it-IT" sz="1200" kern="1200" dirty="0" err="1">
                <a:solidFill>
                  <a:schemeClr val="tx1"/>
                </a:solidFill>
                <a:effectLst/>
                <a:latin typeface="+mn-lt"/>
                <a:ea typeface="+mn-ea"/>
                <a:cs typeface="+mn-cs"/>
              </a:rPr>
              <a:t>beginners</a:t>
            </a:r>
            <a:r>
              <a:rPr lang="it-IT" sz="1200" kern="1200" dirty="0">
                <a:solidFill>
                  <a:schemeClr val="tx1"/>
                </a:solidFill>
                <a:effectLst/>
                <a:latin typeface="+mn-lt"/>
                <a:ea typeface="+mn-ea"/>
                <a:cs typeface="+mn-cs"/>
              </a:rPr>
              <a:t>, intermediate, and </a:t>
            </a:r>
            <a:r>
              <a:rPr lang="it-IT" sz="1200" kern="1200" dirty="0" err="1">
                <a:solidFill>
                  <a:schemeClr val="tx1"/>
                </a:solidFill>
                <a:effectLst/>
                <a:latin typeface="+mn-lt"/>
                <a:ea typeface="+mn-ea"/>
                <a:cs typeface="+mn-cs"/>
              </a:rPr>
              <a:t>advanced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users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depending</a:t>
            </a:r>
            <a:r>
              <a:rPr lang="it-IT" sz="1200" kern="1200" dirty="0">
                <a:solidFill>
                  <a:schemeClr val="tx1"/>
                </a:solidFill>
                <a:effectLst/>
                <a:latin typeface="+mn-lt"/>
                <a:ea typeface="+mn-ea"/>
                <a:cs typeface="+mn-cs"/>
              </a:rPr>
              <a:t> on </a:t>
            </a:r>
            <a:r>
              <a:rPr lang="it-IT" sz="1200" kern="1200" dirty="0" err="1">
                <a:solidFill>
                  <a:schemeClr val="tx1"/>
                </a:solidFill>
                <a:effectLst/>
                <a:latin typeface="+mn-lt"/>
                <a:ea typeface="+mn-ea"/>
                <a:cs typeface="+mn-cs"/>
              </a:rPr>
              <a:t>how</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much</a:t>
            </a:r>
            <a:r>
              <a:rPr lang="it-IT" sz="1200" kern="1200" dirty="0">
                <a:solidFill>
                  <a:schemeClr val="tx1"/>
                </a:solidFill>
                <a:effectLst/>
                <a:latin typeface="+mn-lt"/>
                <a:ea typeface="+mn-ea"/>
                <a:cs typeface="+mn-cs"/>
              </a:rPr>
              <a:t> data </a:t>
            </a:r>
            <a:r>
              <a:rPr lang="it-IT" sz="1200" kern="1200" dirty="0" err="1">
                <a:solidFill>
                  <a:schemeClr val="tx1"/>
                </a:solidFill>
                <a:effectLst/>
                <a:latin typeface="+mn-lt"/>
                <a:ea typeface="+mn-ea"/>
                <a:cs typeface="+mn-cs"/>
              </a:rPr>
              <a:t>you</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need</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analyze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well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how</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much</a:t>
            </a:r>
            <a:r>
              <a:rPr lang="it-IT" sz="1200" kern="1200" dirty="0">
                <a:solidFill>
                  <a:schemeClr val="tx1"/>
                </a:solidFill>
                <a:effectLst/>
                <a:latin typeface="+mn-lt"/>
                <a:ea typeface="+mn-ea"/>
                <a:cs typeface="+mn-cs"/>
              </a:rPr>
              <a:t> time and </a:t>
            </a:r>
            <a:r>
              <a:rPr lang="it-IT" sz="1200" kern="1200" dirty="0" err="1">
                <a:solidFill>
                  <a:schemeClr val="tx1"/>
                </a:solidFill>
                <a:effectLst/>
                <a:latin typeface="+mn-lt"/>
                <a:ea typeface="+mn-ea"/>
                <a:cs typeface="+mn-cs"/>
              </a:rPr>
              <a:t>money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you</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want</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invest</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customer</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analytics</a:t>
            </a:r>
            <a:r>
              <a:rPr lang="it-IT" sz="1200" kern="1200" dirty="0">
                <a:solidFill>
                  <a:schemeClr val="tx1"/>
                </a:solidFill>
                <a:effectLst/>
                <a:latin typeface="+mn-lt"/>
                <a:ea typeface="+mn-ea"/>
                <a:cs typeface="+mn-cs"/>
              </a:rPr>
              <a:t>.</a:t>
            </a:r>
            <a:r>
              <a:rPr lang="it-IT" sz="1800" dirty="0">
                <a:effectLst/>
              </a:rPr>
              <a:t> </a:t>
            </a:r>
          </a:p>
          <a:p>
            <a:pPr>
              <a:spcBef>
                <a:spcPct val="0"/>
              </a:spcBef>
              <a:buSzPct val="25000"/>
            </a:pPr>
            <a:endParaRPr lang="it-IT" altLang="pt-PT" sz="1800" dirty="0">
              <a:solidFill>
                <a:srgbClr val="000000"/>
              </a:solidFill>
              <a:effectLst/>
              <a:latin typeface="Calibri" panose="020F0502020204030204" pitchFamily="34" charset="0"/>
              <a:cs typeface="Calibri" panose="020F0502020204030204" pitchFamily="34" charset="0"/>
              <a:sym typeface="Calibri" panose="020F0502020204030204" pitchFamily="34" charset="0"/>
            </a:endParaRPr>
          </a:p>
          <a:p>
            <a:pPr>
              <a:spcBef>
                <a:spcPct val="0"/>
              </a:spcBef>
              <a:buSzPct val="25000"/>
            </a:pPr>
            <a:r>
              <a:rPr lang="en-GB" altLang="pt-PT"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CRM</a:t>
            </a: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 A lot of CRM software already includes analytics features that can be used to glean insight into customers.</a:t>
            </a:r>
          </a:p>
          <a:p>
            <a:pPr>
              <a:spcBef>
                <a:spcPct val="0"/>
              </a:spcBef>
              <a:buSzPct val="25000"/>
            </a:pPr>
            <a:r>
              <a:rPr lang="en-GB" altLang="pt-PT"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Customer service</a:t>
            </a: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 Some customer service software has reporting and insights that can give you a detailed look into your customers.</a:t>
            </a:r>
          </a:p>
          <a:p>
            <a:pPr>
              <a:spcBef>
                <a:spcPct val="0"/>
              </a:spcBef>
              <a:buSzPct val="25000"/>
            </a:pPr>
            <a:r>
              <a:rPr lang="en-GB" altLang="pt-PT"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Social media</a:t>
            </a: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 If you want to gain insight into what your customers are saying outside the realm of your own website, you can use social media tools for listening on other sites.</a:t>
            </a:r>
          </a:p>
          <a:p>
            <a:pPr>
              <a:spcBef>
                <a:spcPct val="0"/>
              </a:spcBef>
              <a:buSzPct val="25000"/>
            </a:pPr>
            <a:r>
              <a:rPr lang="en-GB" altLang="pt-PT" sz="1800" b="1" dirty="0">
                <a:solidFill>
                  <a:srgbClr val="000000"/>
                </a:solidFill>
                <a:latin typeface="Calibri" panose="020F0502020204030204" pitchFamily="34" charset="0"/>
                <a:cs typeface="Calibri" panose="020F0502020204030204" pitchFamily="34" charset="0"/>
                <a:sym typeface="Calibri" panose="020F0502020204030204" pitchFamily="34" charset="0"/>
              </a:rPr>
              <a:t>Analytics</a:t>
            </a: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 Fully dedicated analytics solutions designed specifically for customer analytics can give useful insight by pulling data from a variety of sources.</a:t>
            </a:r>
          </a:p>
          <a:p>
            <a:pPr>
              <a:spcBef>
                <a:spcPct val="0"/>
              </a:spcBef>
              <a:buSzPct val="25000"/>
            </a:pPr>
            <a:endPar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8436" name="Shape 130"/>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B347B97A-9678-448C-B8F5-F00B48B00C73}" type="slidenum">
              <a:rPr lang="en-GB" altLang="pt-PT" sz="1200">
                <a:latin typeface="Calibri" panose="020F0502020204030204" pitchFamily="34" charset="0"/>
                <a:cs typeface="Calibri" panose="020F0502020204030204" pitchFamily="34" charset="0"/>
                <a:sym typeface="Calibri" panose="020F0502020204030204" pitchFamily="34" charset="0"/>
              </a:rPr>
              <a:pPr/>
              <a:t>8</a:t>
            </a:fld>
            <a:endParaRPr lang="en-GB" altLang="pt-PT" sz="1200" dirty="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690549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137"/>
          <p:cNvSpPr>
            <a:spLocks noGrp="1" noRot="1" noChangeAspect="1" noTextEdit="1"/>
          </p:cNvSpPr>
          <p:nvPr>
            <p:ph type="sldImg" idx="2"/>
          </p:nvPr>
        </p:nvSpPr>
        <p:spPr>
          <a:noFill/>
        </p:spPr>
      </p:sp>
      <p:sp>
        <p:nvSpPr>
          <p:cNvPr id="20483" name="Shape 13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SzPct val="25000"/>
            </a:pPr>
            <a:r>
              <a:rPr lang="en-GB" altLang="pt-PT" sz="1800" dirty="0" err="1">
                <a:solidFill>
                  <a:srgbClr val="000000"/>
                </a:solidFill>
                <a:latin typeface="Calibri" panose="020F0502020204030204" pitchFamily="34" charset="0"/>
                <a:cs typeface="Calibri" panose="020F0502020204030204" pitchFamily="34" charset="0"/>
                <a:sym typeface="Calibri" panose="020F0502020204030204" pitchFamily="34" charset="0"/>
              </a:rPr>
              <a:t>Zoho</a:t>
            </a: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 uses data from its own </a:t>
            </a:r>
            <a:r>
              <a:rPr lang="en-GB" altLang="pt-PT" sz="1800" dirty="0" err="1">
                <a:solidFill>
                  <a:srgbClr val="000000"/>
                </a:solidFill>
                <a:latin typeface="Calibri" panose="020F0502020204030204" pitchFamily="34" charset="0"/>
                <a:cs typeface="Calibri" panose="020F0502020204030204" pitchFamily="34" charset="0"/>
                <a:sym typeface="Calibri" panose="020F0502020204030204" pitchFamily="34" charset="0"/>
              </a:rPr>
              <a:t>Zoho</a:t>
            </a: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 CRM, as well as pulling in data from other </a:t>
            </a:r>
            <a:r>
              <a:rPr lang="en-GB" altLang="pt-PT" sz="1800" dirty="0" err="1">
                <a:solidFill>
                  <a:srgbClr val="000000"/>
                </a:solidFill>
                <a:latin typeface="Calibri" panose="020F0502020204030204" pitchFamily="34" charset="0"/>
                <a:cs typeface="Calibri" panose="020F0502020204030204" pitchFamily="34" charset="0"/>
                <a:sym typeface="Calibri" panose="020F0502020204030204" pitchFamily="34" charset="0"/>
              </a:rPr>
              <a:t>Zoho</a:t>
            </a: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 products and third-party apps for its customer analytics. Its reporting features will give you an overview of your most successful marketing campaigns, your most valuable customers, and which leads need nurturing. You can also create your own formulae to get reports tailor-made to your specific needs, as well as da </a:t>
            </a:r>
            <a:r>
              <a:rPr lang="en-GB" altLang="pt-PT" sz="1800" dirty="0" err="1">
                <a:solidFill>
                  <a:srgbClr val="000000"/>
                </a:solidFill>
                <a:latin typeface="Calibri" panose="020F0502020204030204" pitchFamily="34" charset="0"/>
                <a:cs typeface="Calibri" panose="020F0502020204030204" pitchFamily="34" charset="0"/>
                <a:sym typeface="Calibri" panose="020F0502020204030204" pitchFamily="34" charset="0"/>
              </a:rPr>
              <a:t>shboards</a:t>
            </a:r>
            <a:r>
              <a:rPr lang="en-GB" altLang="pt-PT" sz="1800" dirty="0">
                <a:solidFill>
                  <a:srgbClr val="000000"/>
                </a:solidFill>
                <a:latin typeface="Calibri" panose="020F0502020204030204" pitchFamily="34" charset="0"/>
                <a:cs typeface="Calibri" panose="020F0502020204030204" pitchFamily="34" charset="0"/>
                <a:sym typeface="Calibri" panose="020F0502020204030204" pitchFamily="34" charset="0"/>
              </a:rPr>
              <a:t> that will give you a high-level overview of your data.</a:t>
            </a:r>
          </a:p>
        </p:txBody>
      </p:sp>
      <p:sp>
        <p:nvSpPr>
          <p:cNvPr id="20484" name="Shape 139"/>
          <p:cNvSpPr>
            <a:spLocks noGrp="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45A6E78F-BD04-4855-AE27-79B805E162BB}" type="slidenum">
              <a:rPr lang="en-GB" altLang="pt-PT" sz="1200">
                <a:latin typeface="Calibri" panose="020F0502020204030204" pitchFamily="34" charset="0"/>
                <a:cs typeface="Calibri" panose="020F0502020204030204" pitchFamily="34" charset="0"/>
                <a:sym typeface="Calibri" panose="020F0502020204030204" pitchFamily="34" charset="0"/>
              </a:rPr>
              <a:pPr/>
              <a:t>9</a:t>
            </a:fld>
            <a:endParaRPr lang="en-GB" altLang="pt-PT" sz="1200" dirty="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670175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0" y="1460500"/>
            <a:ext cx="5105400" cy="1066800"/>
          </a:xfrm>
        </p:spPr>
        <p:txBody>
          <a:bodyPr>
            <a:normAutofit/>
          </a:bodyPr>
          <a:lstStyle>
            <a:lvl1pPr algn="ctr">
              <a:defRPr sz="4400" baseline="0">
                <a:solidFill>
                  <a:srgbClr val="00B0F0"/>
                </a:solidFill>
              </a:defRPr>
            </a:lvl1pPr>
          </a:lstStyle>
          <a:p>
            <a:r>
              <a:rPr lang="en-US" dirty="0"/>
              <a:t>Your Master Title</a:t>
            </a:r>
          </a:p>
        </p:txBody>
      </p:sp>
      <p:sp>
        <p:nvSpPr>
          <p:cNvPr id="3" name="Subtitle 2"/>
          <p:cNvSpPr>
            <a:spLocks noGrp="1"/>
          </p:cNvSpPr>
          <p:nvPr>
            <p:ph type="subTitle" idx="1"/>
          </p:nvPr>
        </p:nvSpPr>
        <p:spPr>
          <a:xfrm>
            <a:off x="3886200" y="2527300"/>
            <a:ext cx="4953000" cy="914400"/>
          </a:xfrm>
        </p:spPr>
        <p:txBody>
          <a:bodyPr>
            <a:normAutofit/>
          </a:bodyPr>
          <a:lstStyle>
            <a:lvl1pPr marL="0" indent="0" algn="ctr">
              <a:buNone/>
              <a:defRPr sz="200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7" name="Imagem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352" y="174637"/>
            <a:ext cx="3783648" cy="1371304"/>
          </a:xfrm>
          <a:prstGeom prst="rect">
            <a:avLst/>
          </a:prstGeom>
        </p:spPr>
      </p:pic>
      <p:pic>
        <p:nvPicPr>
          <p:cNvPr id="8" name="Picture 2" descr="Resultado de imagem para co-funded by the erasmus+ programme of the european unio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10425" y="5949280"/>
            <a:ext cx="2112169" cy="454346"/>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userDrawn="1"/>
        </p:nvSpPr>
        <p:spPr>
          <a:xfrm>
            <a:off x="2915816" y="6457176"/>
            <a:ext cx="2704587" cy="261610"/>
          </a:xfrm>
          <a:prstGeom prst="rect">
            <a:avLst/>
          </a:prstGeom>
          <a:noFill/>
        </p:spPr>
        <p:txBody>
          <a:bodyPr wrap="none" rtlCol="0">
            <a:spAutoFit/>
          </a:bodyPr>
          <a:lstStyle/>
          <a:p>
            <a:r>
              <a:rPr lang="en-GB" sz="800"/>
              <a:t>Project Reference: </a:t>
            </a:r>
            <a:r>
              <a:rPr lang="en-GB" sz="1100"/>
              <a:t>2017-1-BE01-KA204-024783</a:t>
            </a:r>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p:cNvSpPr>
          <p:nvPr>
            <p:ph type="dt" sz="half" idx="10"/>
          </p:nvPr>
        </p:nvSpPr>
        <p:spPr/>
        <p:txBody>
          <a:bodyPr/>
          <a:lstStyle/>
          <a:p>
            <a:fld id="{53074F12-AA26-4AC8-9962-C36BB8F32554}" type="datetimeFigureOut">
              <a:rPr lang="en-US" smtClean="0"/>
              <a:pPr/>
              <a:t>5/31/18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pic>
        <p:nvPicPr>
          <p:cNvPr id="10" name="Image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7164" y="6201287"/>
            <a:ext cx="1348286" cy="488658"/>
          </a:xfrm>
          <a:prstGeom prst="rect">
            <a:avLst/>
          </a:prstGeom>
        </p:spPr>
      </p:pic>
      <p:pic>
        <p:nvPicPr>
          <p:cNvPr id="11" name="Picture 2" descr="Resultado de imagem para co-funded by the erasmus+ programme of the european unio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87267" y="6276340"/>
            <a:ext cx="1671584" cy="359572"/>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userDrawn="1"/>
        </p:nvSpPr>
        <p:spPr>
          <a:xfrm>
            <a:off x="6259901" y="6653742"/>
            <a:ext cx="2704587" cy="261610"/>
          </a:xfrm>
          <a:prstGeom prst="rect">
            <a:avLst/>
          </a:prstGeom>
          <a:noFill/>
        </p:spPr>
        <p:txBody>
          <a:bodyPr wrap="none" rtlCol="0">
            <a:spAutoFit/>
          </a:bodyPr>
          <a:lstStyle/>
          <a:p>
            <a:r>
              <a:rPr lang="en-GB" sz="800"/>
              <a:t>Project Reference: </a:t>
            </a:r>
            <a:r>
              <a:rPr lang="en-GB" sz="1100"/>
              <a:t>2017-1-BE01-KA204-024783</a:t>
            </a:r>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9" name="Image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7164" y="6201287"/>
            <a:ext cx="1348286" cy="488658"/>
          </a:xfrm>
          <a:prstGeom prst="rect">
            <a:avLst/>
          </a:prstGeom>
        </p:spPr>
      </p:pic>
      <p:pic>
        <p:nvPicPr>
          <p:cNvPr id="10" name="Picture 2" descr="Resultado de imagem para co-funded by the erasmus+ programme of the european unio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87267" y="6276340"/>
            <a:ext cx="1671584" cy="35957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userDrawn="1"/>
        </p:nvSpPr>
        <p:spPr>
          <a:xfrm>
            <a:off x="6259901" y="6653742"/>
            <a:ext cx="2704587" cy="261610"/>
          </a:xfrm>
          <a:prstGeom prst="rect">
            <a:avLst/>
          </a:prstGeom>
          <a:noFill/>
        </p:spPr>
        <p:txBody>
          <a:bodyPr wrap="none" rtlCol="0">
            <a:spAutoFit/>
          </a:bodyPr>
          <a:lstStyle/>
          <a:p>
            <a:r>
              <a:rPr lang="en-GB" sz="800"/>
              <a:t>Project Reference: </a:t>
            </a:r>
            <a:r>
              <a:rPr lang="en-GB" sz="1100"/>
              <a:t>2017-1-BE01-KA204-024783</a:t>
            </a:r>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a:t>Clique para editar o estilo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9" name="Image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7164" y="6201287"/>
            <a:ext cx="1348286" cy="488658"/>
          </a:xfrm>
          <a:prstGeom prst="rect">
            <a:avLst/>
          </a:prstGeom>
        </p:spPr>
      </p:pic>
      <p:pic>
        <p:nvPicPr>
          <p:cNvPr id="10" name="Picture 2" descr="Resultado de imagem para co-funded by the erasmus+ programme of the european unio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87267" y="6276340"/>
            <a:ext cx="1671584" cy="35957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userDrawn="1"/>
        </p:nvSpPr>
        <p:spPr>
          <a:xfrm>
            <a:off x="6259901" y="6653742"/>
            <a:ext cx="2704587" cy="261610"/>
          </a:xfrm>
          <a:prstGeom prst="rect">
            <a:avLst/>
          </a:prstGeom>
          <a:noFill/>
        </p:spPr>
        <p:txBody>
          <a:bodyPr wrap="none" rtlCol="0">
            <a:spAutoFit/>
          </a:bodyPr>
          <a:lstStyle/>
          <a:p>
            <a:r>
              <a:rPr lang="en-GB" sz="800"/>
              <a:t>Project Reference: </a:t>
            </a:r>
            <a:r>
              <a:rPr lang="en-GB" sz="1100"/>
              <a:t>2017-1-BE01-KA204-024783</a:t>
            </a:r>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8229600" cy="1143000"/>
          </a:xfrm>
        </p:spPr>
        <p:txBody>
          <a:bodyPr>
            <a:normAutofit/>
          </a:bodyPr>
          <a:lstStyle>
            <a:lvl1pPr algn="l">
              <a:defRPr sz="3600">
                <a:solidFill>
                  <a:schemeClr val="bg1"/>
                </a:solidFill>
              </a:defRPr>
            </a:lvl1pPr>
          </a:lstStyle>
          <a:p>
            <a:r>
              <a:rPr lang="pt-PT"/>
              <a:t>Clique para editar o estilo</a:t>
            </a:r>
            <a:endParaRPr lang="en-US" dirty="0"/>
          </a:p>
        </p:txBody>
      </p:sp>
      <p:sp>
        <p:nvSpPr>
          <p:cNvPr id="3" name="Content Placeholder 2"/>
          <p:cNvSpPr>
            <a:spLocks noGrp="1"/>
          </p:cNvSpPr>
          <p:nvPr>
            <p:ph idx="1"/>
          </p:nvPr>
        </p:nvSpPr>
        <p:spPr>
          <a:xfrm>
            <a:off x="448965" y="1443835"/>
            <a:ext cx="8229600" cy="452596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7164" y="6201287"/>
            <a:ext cx="1348286" cy="488658"/>
          </a:xfrm>
          <a:prstGeom prst="rect">
            <a:avLst/>
          </a:prstGeom>
        </p:spPr>
      </p:pic>
      <p:pic>
        <p:nvPicPr>
          <p:cNvPr id="8" name="Picture 2" descr="Resultado de imagem para co-funded by the erasmus+ programme of the european unio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87267" y="6276340"/>
            <a:ext cx="1671584" cy="359572"/>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userDrawn="1"/>
        </p:nvSpPr>
        <p:spPr>
          <a:xfrm>
            <a:off x="6259901" y="6653742"/>
            <a:ext cx="2704587" cy="261610"/>
          </a:xfrm>
          <a:prstGeom prst="rect">
            <a:avLst/>
          </a:prstGeom>
          <a:noFill/>
        </p:spPr>
        <p:txBody>
          <a:bodyPr wrap="none" rtlCol="0">
            <a:spAutoFit/>
          </a:bodyPr>
          <a:lstStyle/>
          <a:p>
            <a:r>
              <a:rPr lang="en-GB" sz="800"/>
              <a:t>Project Reference: </a:t>
            </a:r>
            <a:r>
              <a:rPr lang="en-GB" sz="1100"/>
              <a:t>2017-1-BE01-KA204-024783</a:t>
            </a:r>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710784" cy="1143000"/>
          </a:xfrm>
        </p:spPr>
        <p:txBody>
          <a:bodyPr>
            <a:normAutofit/>
          </a:bodyPr>
          <a:lstStyle>
            <a:lvl1pPr algn="l">
              <a:defRPr sz="3600">
                <a:solidFill>
                  <a:schemeClr val="bg1"/>
                </a:solidFill>
              </a:defRPr>
            </a:lvl1pPr>
          </a:lstStyle>
          <a:p>
            <a:r>
              <a:rPr lang="pt-PT"/>
              <a:t>Clique para editar o estilo</a:t>
            </a:r>
            <a:endParaRPr lang="en-US" dirty="0"/>
          </a:p>
        </p:txBody>
      </p:sp>
      <p:sp>
        <p:nvSpPr>
          <p:cNvPr id="3" name="Content Placeholder 2"/>
          <p:cNvSpPr>
            <a:spLocks noGrp="1"/>
          </p:cNvSpPr>
          <p:nvPr>
            <p:ph idx="1"/>
          </p:nvPr>
        </p:nvSpPr>
        <p:spPr>
          <a:xfrm>
            <a:off x="2057400" y="1473998"/>
            <a:ext cx="6710784"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9" name="Imagem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7164" y="6201287"/>
            <a:ext cx="1348286" cy="488658"/>
          </a:xfrm>
          <a:prstGeom prst="rect">
            <a:avLst/>
          </a:prstGeom>
        </p:spPr>
      </p:pic>
      <p:pic>
        <p:nvPicPr>
          <p:cNvPr id="10" name="Picture 2" descr="Resultado de imagem para co-funded by the erasmus+ programme of the european unio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87267" y="6276340"/>
            <a:ext cx="1671584" cy="35957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userDrawn="1"/>
        </p:nvSpPr>
        <p:spPr>
          <a:xfrm>
            <a:off x="6259901" y="6653742"/>
            <a:ext cx="2704587" cy="261610"/>
          </a:xfrm>
          <a:prstGeom prst="rect">
            <a:avLst/>
          </a:prstGeom>
          <a:noFill/>
        </p:spPr>
        <p:txBody>
          <a:bodyPr wrap="none" rtlCol="0">
            <a:spAutoFit/>
          </a:bodyPr>
          <a:lstStyle/>
          <a:p>
            <a:r>
              <a:rPr lang="en-GB" sz="800"/>
              <a:t>Project Reference: </a:t>
            </a:r>
            <a:r>
              <a:rPr lang="en-GB" sz="1100"/>
              <a:t>2017-1-BE01-KA204-024783</a:t>
            </a:r>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Date Placeholder 3"/>
          <p:cNvSpPr>
            <a:spLocks noGrp="1"/>
          </p:cNvSpPr>
          <p:nvPr>
            <p:ph type="dt" sz="half" idx="10"/>
          </p:nvPr>
        </p:nvSpPr>
        <p:spPr/>
        <p:txBody>
          <a:bodyPr/>
          <a:lstStyle/>
          <a:p>
            <a:fld id="{53074F12-AA26-4AC8-9962-C36BB8F32554}" type="datetimeFigureOut">
              <a:rPr lang="en-US" smtClean="0"/>
              <a:pPr/>
              <a:t>5/31/18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9" name="Image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7164" y="6201287"/>
            <a:ext cx="1348286" cy="488658"/>
          </a:xfrm>
          <a:prstGeom prst="rect">
            <a:avLst/>
          </a:prstGeom>
        </p:spPr>
      </p:pic>
      <p:pic>
        <p:nvPicPr>
          <p:cNvPr id="10" name="Picture 2" descr="Resultado de imagem para co-funded by the erasmus+ programme of the european unio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87267" y="6276340"/>
            <a:ext cx="1671584" cy="35957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userDrawn="1"/>
        </p:nvSpPr>
        <p:spPr>
          <a:xfrm>
            <a:off x="6259901" y="6653742"/>
            <a:ext cx="2704587" cy="261610"/>
          </a:xfrm>
          <a:prstGeom prst="rect">
            <a:avLst/>
          </a:prstGeom>
          <a:noFill/>
        </p:spPr>
        <p:txBody>
          <a:bodyPr wrap="none" rtlCol="0">
            <a:spAutoFit/>
          </a:bodyPr>
          <a:lstStyle/>
          <a:p>
            <a:r>
              <a:rPr lang="en-GB" sz="800"/>
              <a:t>Project Reference: </a:t>
            </a:r>
            <a:r>
              <a:rPr lang="en-GB" sz="1100"/>
              <a:t>2017-1-BE01-KA204-024783</a:t>
            </a:r>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pPr/>
              <a:t>5/31/18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pic>
        <p:nvPicPr>
          <p:cNvPr id="10" name="Image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7164" y="6201287"/>
            <a:ext cx="1348286" cy="488658"/>
          </a:xfrm>
          <a:prstGeom prst="rect">
            <a:avLst/>
          </a:prstGeom>
        </p:spPr>
      </p:pic>
      <p:pic>
        <p:nvPicPr>
          <p:cNvPr id="11" name="Picture 2" descr="Resultado de imagem para co-funded by the erasmus+ programme of the european unio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87267" y="6276340"/>
            <a:ext cx="1671584" cy="359572"/>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userDrawn="1"/>
        </p:nvSpPr>
        <p:spPr>
          <a:xfrm>
            <a:off x="6259901" y="6653742"/>
            <a:ext cx="2704587" cy="261610"/>
          </a:xfrm>
          <a:prstGeom prst="rect">
            <a:avLst/>
          </a:prstGeom>
          <a:noFill/>
        </p:spPr>
        <p:txBody>
          <a:bodyPr wrap="none" rtlCol="0">
            <a:spAutoFit/>
          </a:bodyPr>
          <a:lstStyle/>
          <a:p>
            <a:r>
              <a:rPr lang="en-GB" sz="800"/>
              <a:t>Project Reference: </a:t>
            </a:r>
            <a:r>
              <a:rPr lang="en-GB" sz="1100"/>
              <a:t>2017-1-BE01-KA204-024783</a:t>
            </a:r>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8229600" cy="1143000"/>
          </a:xfrm>
        </p:spPr>
        <p:txBody>
          <a:bodyPr>
            <a:normAutofit/>
          </a:bodyPr>
          <a:lstStyle>
            <a:lvl1pPr algn="l">
              <a:defRPr sz="3600">
                <a:solidFill>
                  <a:schemeClr val="bg1"/>
                </a:solidFill>
              </a:defRPr>
            </a:lvl1pPr>
          </a:lstStyle>
          <a:p>
            <a:r>
              <a:rPr lang="pt-PT"/>
              <a:t>Clique para editar o estilo</a:t>
            </a:r>
            <a:endParaRPr lang="en-US" dirty="0"/>
          </a:p>
        </p:txBody>
      </p:sp>
      <p:sp>
        <p:nvSpPr>
          <p:cNvPr id="3" name="Text Placeholder 2"/>
          <p:cNvSpPr>
            <a:spLocks noGrp="1"/>
          </p:cNvSpPr>
          <p:nvPr>
            <p:ph type="body" idx="1"/>
          </p:nvPr>
        </p:nvSpPr>
        <p:spPr>
          <a:xfrm>
            <a:off x="457200" y="1443835"/>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Content Placeholder 3"/>
          <p:cNvSpPr>
            <a:spLocks noGrp="1"/>
          </p:cNvSpPr>
          <p:nvPr>
            <p:ph sz="half" idx="2"/>
          </p:nvPr>
        </p:nvSpPr>
        <p:spPr>
          <a:xfrm>
            <a:off x="457200" y="2073697"/>
            <a:ext cx="4040188" cy="379858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45025" y="1443835"/>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Content Placeholder 5"/>
          <p:cNvSpPr>
            <a:spLocks noGrp="1"/>
          </p:cNvSpPr>
          <p:nvPr>
            <p:ph sz="quarter" idx="4"/>
          </p:nvPr>
        </p:nvSpPr>
        <p:spPr>
          <a:xfrm>
            <a:off x="4645025" y="2073697"/>
            <a:ext cx="4041775" cy="379858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5/31/18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‹N›</a:t>
            </a:fld>
            <a:endParaRPr lang="en-US"/>
          </a:p>
        </p:txBody>
      </p:sp>
      <p:pic>
        <p:nvPicPr>
          <p:cNvPr id="12" name="Imagem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7164" y="6201287"/>
            <a:ext cx="1348286" cy="488658"/>
          </a:xfrm>
          <a:prstGeom prst="rect">
            <a:avLst/>
          </a:prstGeom>
        </p:spPr>
      </p:pic>
      <p:pic>
        <p:nvPicPr>
          <p:cNvPr id="13" name="Picture 2" descr="Resultado de imagem para co-funded by the erasmus+ programme of the european unio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87267" y="6276340"/>
            <a:ext cx="1671584" cy="359572"/>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13"/>
          <p:cNvSpPr txBox="1"/>
          <p:nvPr userDrawn="1"/>
        </p:nvSpPr>
        <p:spPr>
          <a:xfrm>
            <a:off x="6259901" y="6653742"/>
            <a:ext cx="2704587" cy="261610"/>
          </a:xfrm>
          <a:prstGeom prst="rect">
            <a:avLst/>
          </a:prstGeom>
          <a:noFill/>
        </p:spPr>
        <p:txBody>
          <a:bodyPr wrap="none" rtlCol="0">
            <a:spAutoFit/>
          </a:bodyPr>
          <a:lstStyle/>
          <a:p>
            <a:r>
              <a:rPr lang="en-GB" sz="800"/>
              <a:t>Project Reference: </a:t>
            </a:r>
            <a:r>
              <a:rPr lang="en-GB" sz="1100"/>
              <a:t>2017-1-BE01-KA204-024783</a:t>
            </a:r>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5/31/18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‹N›</a:t>
            </a:fld>
            <a:endParaRPr lang="en-US"/>
          </a:p>
        </p:txBody>
      </p:sp>
      <p:pic>
        <p:nvPicPr>
          <p:cNvPr id="8" name="Image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7164" y="6201287"/>
            <a:ext cx="1348286" cy="488658"/>
          </a:xfrm>
          <a:prstGeom prst="rect">
            <a:avLst/>
          </a:prstGeom>
        </p:spPr>
      </p:pic>
      <p:pic>
        <p:nvPicPr>
          <p:cNvPr id="9" name="Picture 2" descr="Resultado de imagem para co-funded by the erasmus+ programme of the european unio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87267" y="6276340"/>
            <a:ext cx="1671584" cy="359572"/>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userDrawn="1"/>
        </p:nvSpPr>
        <p:spPr>
          <a:xfrm>
            <a:off x="6259901" y="6653742"/>
            <a:ext cx="2704587" cy="261610"/>
          </a:xfrm>
          <a:prstGeom prst="rect">
            <a:avLst/>
          </a:prstGeom>
          <a:noFill/>
        </p:spPr>
        <p:txBody>
          <a:bodyPr wrap="none" rtlCol="0">
            <a:spAutoFit/>
          </a:bodyPr>
          <a:lstStyle/>
          <a:p>
            <a:r>
              <a:rPr lang="en-GB" sz="800"/>
              <a:t>Project Reference: </a:t>
            </a:r>
            <a:r>
              <a:rPr lang="en-GB" sz="1100"/>
              <a:t>2017-1-BE01-KA204-024783</a:t>
            </a:r>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‹N›</a:t>
            </a:fld>
            <a:endParaRPr lang="en-US"/>
          </a:p>
        </p:txBody>
      </p:sp>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7164" y="6201287"/>
            <a:ext cx="1348286" cy="488658"/>
          </a:xfrm>
          <a:prstGeom prst="rect">
            <a:avLst/>
          </a:prstGeom>
        </p:spPr>
      </p:pic>
      <p:pic>
        <p:nvPicPr>
          <p:cNvPr id="8" name="Picture 2" descr="Resultado de imagem para co-funded by the erasmus+ programme of the european unio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87267" y="6276340"/>
            <a:ext cx="1671584" cy="359572"/>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userDrawn="1"/>
        </p:nvSpPr>
        <p:spPr>
          <a:xfrm>
            <a:off x="6259901" y="6653742"/>
            <a:ext cx="2704587" cy="261610"/>
          </a:xfrm>
          <a:prstGeom prst="rect">
            <a:avLst/>
          </a:prstGeom>
          <a:noFill/>
        </p:spPr>
        <p:txBody>
          <a:bodyPr wrap="none" rtlCol="0">
            <a:spAutoFit/>
          </a:bodyPr>
          <a:lstStyle/>
          <a:p>
            <a:r>
              <a:rPr lang="en-GB" sz="800"/>
              <a:t>Project Reference: </a:t>
            </a:r>
            <a:r>
              <a:rPr lang="en-GB" sz="1100"/>
              <a:t>2017-1-BE01-KA204-024783</a:t>
            </a:r>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Date Placeholder 4"/>
          <p:cNvSpPr>
            <a:spLocks noGrp="1"/>
          </p:cNvSpPr>
          <p:nvPr>
            <p:ph type="dt" sz="half" idx="10"/>
          </p:nvPr>
        </p:nvSpPr>
        <p:spPr/>
        <p:txBody>
          <a:bodyPr/>
          <a:lstStyle/>
          <a:p>
            <a:fld id="{53074F12-AA26-4AC8-9962-C36BB8F32554}" type="datetimeFigureOut">
              <a:rPr lang="en-US" smtClean="0"/>
              <a:pPr/>
              <a:t>5/31/18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pic>
        <p:nvPicPr>
          <p:cNvPr id="10" name="Image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87164" y="6201287"/>
            <a:ext cx="1348286" cy="488658"/>
          </a:xfrm>
          <a:prstGeom prst="rect">
            <a:avLst/>
          </a:prstGeom>
        </p:spPr>
      </p:pic>
      <p:pic>
        <p:nvPicPr>
          <p:cNvPr id="11" name="Picture 2" descr="Resultado de imagem para co-funded by the erasmus+ programme of the european unio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87267" y="6276340"/>
            <a:ext cx="1671584" cy="359572"/>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userDrawn="1"/>
        </p:nvSpPr>
        <p:spPr>
          <a:xfrm>
            <a:off x="6259901" y="6653742"/>
            <a:ext cx="2704587" cy="261610"/>
          </a:xfrm>
          <a:prstGeom prst="rect">
            <a:avLst/>
          </a:prstGeom>
          <a:noFill/>
        </p:spPr>
        <p:txBody>
          <a:bodyPr wrap="none" rtlCol="0">
            <a:spAutoFit/>
          </a:bodyPr>
          <a:lstStyle/>
          <a:p>
            <a:r>
              <a:rPr lang="en-GB" sz="800"/>
              <a:t>Project Reference: </a:t>
            </a:r>
            <a:r>
              <a:rPr lang="en-GB" sz="1100"/>
              <a:t>2017-1-BE01-KA204-024783</a:t>
            </a:r>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pt-PT"/>
              <a:t>Clique para editar o estilo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5/31/18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‹N›</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Microsoft New Tai Lue" pitchFamily="34" charset="0"/>
          <a:ea typeface="Microsoft Himalaya" pitchFamily="2" charset="0"/>
          <a:cs typeface="Microsoft New Tai Lue"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1920" y="1772816"/>
            <a:ext cx="5105400" cy="1066800"/>
          </a:xfrm>
        </p:spPr>
        <p:txBody>
          <a:bodyPr>
            <a:normAutofit fontScale="90000"/>
          </a:bodyPr>
          <a:lstStyle/>
          <a:p>
            <a:pPr algn="r"/>
            <a:r>
              <a:rPr lang="en-US" dirty="0"/>
              <a:t>E-customer analysis</a:t>
            </a:r>
            <a:br>
              <a:rPr lang="en-US" dirty="0"/>
            </a:br>
            <a:endParaRPr lang="en-US" sz="2200" dirty="0"/>
          </a:p>
        </p:txBody>
      </p:sp>
      <p:sp>
        <p:nvSpPr>
          <p:cNvPr id="3" name="Subtitle 2"/>
          <p:cNvSpPr>
            <a:spLocks noGrp="1"/>
          </p:cNvSpPr>
          <p:nvPr>
            <p:ph type="subTitle" idx="1"/>
          </p:nvPr>
        </p:nvSpPr>
        <p:spPr>
          <a:xfrm>
            <a:off x="4191000" y="4293096"/>
            <a:ext cx="4953000" cy="914400"/>
          </a:xfrm>
        </p:spPr>
        <p:txBody>
          <a:bodyPr/>
          <a:lstStyle/>
          <a:p>
            <a:endParaRPr lang="en-US" dirty="0"/>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141"/>
          <p:cNvSpPr txBox="1">
            <a:spLocks noGrp="1"/>
          </p:cNvSpPr>
          <p:nvPr>
            <p:ph type="title"/>
          </p:nvPr>
        </p:nvSpPr>
        <p:spPr>
          <a:xfrm>
            <a:off x="827459" y="620688"/>
            <a:ext cx="8785225" cy="1039441"/>
          </a:xfrm>
        </p:spPr>
        <p:txBody>
          <a:bodyPr tIns="45700" bIns="45700">
            <a:noAutofit/>
          </a:bodyPr>
          <a:lstStyle/>
          <a:p>
            <a:pPr>
              <a:buClr>
                <a:srgbClr val="212745"/>
              </a:buClr>
              <a:buSzPct val="25000"/>
            </a:pPr>
            <a:r>
              <a:rPr lang="en-US" dirty="0">
                <a:effectLst/>
              </a:rPr>
              <a:t>Customer Service: Intercom</a:t>
            </a:r>
            <a:br>
              <a:rPr lang="it-IT" dirty="0">
                <a:effectLst/>
              </a:rPr>
            </a:br>
            <a:endParaRPr lang="en-GB" altLang="pt-PT" dirty="0">
              <a:solidFill>
                <a:srgbClr val="0070C0"/>
              </a:solidFill>
              <a:effectLst>
                <a:outerShdw blurRad="50800" dist="38100" dir="5400000" algn="t">
                  <a:srgbClr val="000000">
                    <a:alpha val="40000"/>
                  </a:srgbClr>
                </a:outerShdw>
              </a:effectLst>
              <a:sym typeface="Arial" panose="020B0604020202020204" pitchFamily="34" charset="0"/>
            </a:endParaRPr>
          </a:p>
        </p:txBody>
      </p:sp>
      <p:sp>
        <p:nvSpPr>
          <p:cNvPr id="19459" name="Shape 142"/>
          <p:cNvSpPr txBox="1">
            <a:spLocks noChangeArrowheads="1"/>
          </p:cNvSpPr>
          <p:nvPr/>
        </p:nvSpPr>
        <p:spPr bwMode="auto">
          <a:xfrm>
            <a:off x="611188" y="1124745"/>
            <a:ext cx="3456756"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25000"/>
            </a:pPr>
            <a:r>
              <a:rPr lang="en-GB" altLang="pt-PT" sz="2400" dirty="0">
                <a:latin typeface="Rambla" charset="0"/>
                <a:sym typeface="Rambla" charset="0"/>
              </a:rPr>
              <a:t> </a:t>
            </a:r>
            <a:endParaRPr lang="en-GB" altLang="pt-PT" sz="3600" b="1" dirty="0">
              <a:solidFill>
                <a:srgbClr val="00B0F0"/>
              </a:solidFill>
              <a:effectLst>
                <a:outerShdw blurRad="38100" dist="38100" dir="2700000" algn="tl">
                  <a:srgbClr val="000000">
                    <a:alpha val="43137"/>
                  </a:srgbClr>
                </a:outerShdw>
              </a:effectLst>
              <a:latin typeface="Microsoft New Tai Lue" pitchFamily="34" charset="0"/>
              <a:cs typeface="Microsoft New Tai Lue" pitchFamily="34" charset="0"/>
              <a:sym typeface="Rambla" charset="0"/>
            </a:endParaRPr>
          </a:p>
        </p:txBody>
      </p:sp>
      <p:sp>
        <p:nvSpPr>
          <p:cNvPr id="19460" name="Shape 143"/>
          <p:cNvSpPr txBox="1">
            <a:spLocks noChangeArrowheads="1"/>
          </p:cNvSpPr>
          <p:nvPr/>
        </p:nvSpPr>
        <p:spPr bwMode="auto">
          <a:xfrm>
            <a:off x="611188" y="1856584"/>
            <a:ext cx="4392860" cy="352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ct val="25000"/>
            </a:pPr>
            <a:r>
              <a:rPr lang="en-GB" altLang="pt-PT" sz="3200" dirty="0">
                <a:latin typeface="Calibri" panose="020F0502020204030204" pitchFamily="34" charset="0"/>
                <a:cs typeface="Calibri" panose="020F0502020204030204" pitchFamily="34" charset="0"/>
                <a:sym typeface="Calibri" panose="020F0502020204030204" pitchFamily="34" charset="0"/>
              </a:rPr>
              <a:t>Intercom is a customer service and messaging platform to keep track of and stay in touch with customers. It lets you start the communication process with live chat.</a:t>
            </a:r>
            <a:endParaRPr lang="en-GB" altLang="pt-PT" sz="3200" dirty="0">
              <a:solidFill>
                <a:schemeClr val="bg1"/>
              </a:solidFill>
              <a:effectLst>
                <a:outerShdw blurRad="38100" dist="38100" dir="2700000" algn="tl">
                  <a:srgbClr val="000000">
                    <a:alpha val="43137"/>
                  </a:srgbClr>
                </a:outerShdw>
              </a:effectLst>
              <a:latin typeface="Microsoft New Tai Lue" pitchFamily="34" charset="0"/>
              <a:cs typeface="Microsoft New Tai Lue" pitchFamily="34" charset="0"/>
              <a:sym typeface="Rambla" charset="0"/>
            </a:endParaRPr>
          </a:p>
        </p:txBody>
      </p:sp>
      <p:pic>
        <p:nvPicPr>
          <p:cNvPr id="4" name="Immagine 3">
            <a:extLst>
              <a:ext uri="{FF2B5EF4-FFF2-40B4-BE49-F238E27FC236}">
                <a16:creationId xmlns:a16="http://schemas.microsoft.com/office/drawing/2014/main" id="{4A7E624B-3870-774E-8A15-AC5759376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060848"/>
            <a:ext cx="2780928" cy="2780928"/>
          </a:xfrm>
          <a:prstGeom prst="rect">
            <a:avLst/>
          </a:prstGeom>
        </p:spPr>
      </p:pic>
    </p:spTree>
    <p:extLst>
      <p:ext uri="{BB962C8B-B14F-4D97-AF65-F5344CB8AC3E}">
        <p14:creationId xmlns:p14="http://schemas.microsoft.com/office/powerpoint/2010/main" val="327049298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141"/>
          <p:cNvSpPr txBox="1">
            <a:spLocks noGrp="1"/>
          </p:cNvSpPr>
          <p:nvPr>
            <p:ph type="title"/>
          </p:nvPr>
        </p:nvSpPr>
        <p:spPr>
          <a:xfrm>
            <a:off x="827459" y="620688"/>
            <a:ext cx="8785225" cy="1039441"/>
          </a:xfrm>
        </p:spPr>
        <p:txBody>
          <a:bodyPr tIns="45700" bIns="45700">
            <a:noAutofit/>
          </a:bodyPr>
          <a:lstStyle/>
          <a:p>
            <a:pPr>
              <a:buClr>
                <a:srgbClr val="212745"/>
              </a:buClr>
              <a:buSzPct val="25000"/>
            </a:pPr>
            <a:r>
              <a:rPr lang="en-US" dirty="0">
                <a:effectLst/>
              </a:rPr>
              <a:t>Analytics: </a:t>
            </a:r>
            <a:r>
              <a:rPr lang="en-US" dirty="0" err="1">
                <a:effectLst/>
              </a:rPr>
              <a:t>Kissmetrics</a:t>
            </a:r>
            <a:br>
              <a:rPr lang="it-IT" dirty="0">
                <a:effectLst/>
              </a:rPr>
            </a:br>
            <a:endParaRPr lang="en-GB" altLang="pt-PT" dirty="0">
              <a:solidFill>
                <a:srgbClr val="0070C0"/>
              </a:solidFill>
              <a:effectLst>
                <a:outerShdw blurRad="50800" dist="38100" dir="5400000" algn="t">
                  <a:srgbClr val="000000">
                    <a:alpha val="40000"/>
                  </a:srgbClr>
                </a:outerShdw>
              </a:effectLst>
              <a:sym typeface="Arial" panose="020B0604020202020204" pitchFamily="34" charset="0"/>
            </a:endParaRPr>
          </a:p>
        </p:txBody>
      </p:sp>
      <p:sp>
        <p:nvSpPr>
          <p:cNvPr id="19459" name="Shape 142"/>
          <p:cNvSpPr txBox="1">
            <a:spLocks noChangeArrowheads="1"/>
          </p:cNvSpPr>
          <p:nvPr/>
        </p:nvSpPr>
        <p:spPr bwMode="auto">
          <a:xfrm>
            <a:off x="611188" y="1124745"/>
            <a:ext cx="3456756"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25000"/>
            </a:pPr>
            <a:r>
              <a:rPr lang="en-GB" altLang="pt-PT" sz="2400" dirty="0">
                <a:latin typeface="Rambla" charset="0"/>
                <a:sym typeface="Rambla" charset="0"/>
              </a:rPr>
              <a:t> </a:t>
            </a:r>
            <a:endParaRPr lang="en-GB" altLang="pt-PT" sz="3600" b="1" dirty="0">
              <a:solidFill>
                <a:srgbClr val="00B0F0"/>
              </a:solidFill>
              <a:effectLst>
                <a:outerShdw blurRad="38100" dist="38100" dir="2700000" algn="tl">
                  <a:srgbClr val="000000">
                    <a:alpha val="43137"/>
                  </a:srgbClr>
                </a:outerShdw>
              </a:effectLst>
              <a:latin typeface="Microsoft New Tai Lue" pitchFamily="34" charset="0"/>
              <a:cs typeface="Microsoft New Tai Lue" pitchFamily="34" charset="0"/>
              <a:sym typeface="Rambla" charset="0"/>
            </a:endParaRPr>
          </a:p>
        </p:txBody>
      </p:sp>
      <p:sp>
        <p:nvSpPr>
          <p:cNvPr id="19460" name="Shape 143"/>
          <p:cNvSpPr txBox="1">
            <a:spLocks noChangeArrowheads="1"/>
          </p:cNvSpPr>
          <p:nvPr/>
        </p:nvSpPr>
        <p:spPr bwMode="auto">
          <a:xfrm>
            <a:off x="611188" y="1856584"/>
            <a:ext cx="4392860" cy="352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ct val="25000"/>
            </a:pPr>
            <a:r>
              <a:rPr lang="en-GB" altLang="pt-PT" sz="3200" dirty="0">
                <a:latin typeface="Calibri" panose="020F0502020204030204" pitchFamily="34" charset="0"/>
                <a:cs typeface="Calibri" panose="020F0502020204030204" pitchFamily="34" charset="0"/>
                <a:sym typeface="Calibri" panose="020F0502020204030204" pitchFamily="34" charset="0"/>
              </a:rPr>
              <a:t>As a web and analytics platform, </a:t>
            </a:r>
            <a:r>
              <a:rPr lang="en-GB" altLang="pt-PT" sz="3200" dirty="0" err="1">
                <a:latin typeface="Calibri" panose="020F0502020204030204" pitchFamily="34" charset="0"/>
                <a:cs typeface="Calibri" panose="020F0502020204030204" pitchFamily="34" charset="0"/>
                <a:sym typeface="Calibri" panose="020F0502020204030204" pitchFamily="34" charset="0"/>
              </a:rPr>
              <a:t>Kissmetrics</a:t>
            </a:r>
            <a:r>
              <a:rPr lang="en-GB" altLang="pt-PT" sz="3200" dirty="0">
                <a:latin typeface="Calibri" panose="020F0502020204030204" pitchFamily="34" charset="0"/>
                <a:cs typeface="Calibri" panose="020F0502020204030204" pitchFamily="34" charset="0"/>
                <a:sym typeface="Calibri" panose="020F0502020204030204" pitchFamily="34" charset="0"/>
              </a:rPr>
              <a:t> provides valuable insights into web visitors and how they're interacting with your site, including where they're clicking</a:t>
            </a:r>
            <a:endParaRPr lang="en-GB" altLang="pt-PT" sz="3200" dirty="0">
              <a:solidFill>
                <a:schemeClr val="bg1"/>
              </a:solidFill>
              <a:effectLst>
                <a:outerShdw blurRad="38100" dist="38100" dir="2700000" algn="tl">
                  <a:srgbClr val="000000">
                    <a:alpha val="43137"/>
                  </a:srgbClr>
                </a:outerShdw>
              </a:effectLst>
              <a:latin typeface="Microsoft New Tai Lue" pitchFamily="34" charset="0"/>
              <a:cs typeface="Microsoft New Tai Lue" pitchFamily="34" charset="0"/>
              <a:sym typeface="Rambla" charset="0"/>
            </a:endParaRPr>
          </a:p>
        </p:txBody>
      </p:sp>
      <p:pic>
        <p:nvPicPr>
          <p:cNvPr id="3" name="Immagine 2">
            <a:extLst>
              <a:ext uri="{FF2B5EF4-FFF2-40B4-BE49-F238E27FC236}">
                <a16:creationId xmlns:a16="http://schemas.microsoft.com/office/drawing/2014/main" id="{90E221AA-5B0C-184A-962F-F4B82CB12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2276872"/>
            <a:ext cx="2448272" cy="2448272"/>
          </a:xfrm>
          <a:prstGeom prst="rect">
            <a:avLst/>
          </a:prstGeom>
        </p:spPr>
      </p:pic>
    </p:spTree>
    <p:extLst>
      <p:ext uri="{BB962C8B-B14F-4D97-AF65-F5344CB8AC3E}">
        <p14:creationId xmlns:p14="http://schemas.microsoft.com/office/powerpoint/2010/main" val="56688650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141"/>
          <p:cNvSpPr txBox="1">
            <a:spLocks noGrp="1"/>
          </p:cNvSpPr>
          <p:nvPr>
            <p:ph type="title"/>
          </p:nvPr>
        </p:nvSpPr>
        <p:spPr>
          <a:xfrm>
            <a:off x="827459" y="620688"/>
            <a:ext cx="8785225" cy="1039441"/>
          </a:xfrm>
        </p:spPr>
        <p:txBody>
          <a:bodyPr tIns="45700" bIns="45700">
            <a:noAutofit/>
          </a:bodyPr>
          <a:lstStyle/>
          <a:p>
            <a:pPr>
              <a:buClr>
                <a:srgbClr val="212745"/>
              </a:buClr>
              <a:buSzPct val="25000"/>
            </a:pPr>
            <a:r>
              <a:rPr lang="en-GB" altLang="pt-PT" dirty="0">
                <a:solidFill>
                  <a:srgbClr val="000000"/>
                </a:solidFill>
                <a:latin typeface="Calibri" panose="020F0502020204030204" pitchFamily="34" charset="0"/>
                <a:cs typeface="Calibri" panose="020F0502020204030204" pitchFamily="34" charset="0"/>
                <a:sym typeface="Calibri" panose="020F0502020204030204" pitchFamily="34" charset="0"/>
              </a:rPr>
              <a:t>Customer Service: </a:t>
            </a:r>
            <a:r>
              <a:rPr lang="en-GB" altLang="pt-PT" dirty="0" err="1">
                <a:solidFill>
                  <a:srgbClr val="000000"/>
                </a:solidFill>
                <a:latin typeface="Calibri" panose="020F0502020204030204" pitchFamily="34" charset="0"/>
                <a:cs typeface="Calibri" panose="020F0502020204030204" pitchFamily="34" charset="0"/>
                <a:sym typeface="Calibri" panose="020F0502020204030204" pitchFamily="34" charset="0"/>
              </a:rPr>
              <a:t>CloudCherry</a:t>
            </a:r>
            <a:br>
              <a:rPr lang="it-IT" dirty="0">
                <a:effectLst/>
              </a:rPr>
            </a:br>
            <a:endParaRPr lang="en-GB" altLang="pt-PT" dirty="0">
              <a:solidFill>
                <a:srgbClr val="0070C0"/>
              </a:solidFill>
              <a:effectLst>
                <a:outerShdw blurRad="50800" dist="38100" dir="5400000" algn="t">
                  <a:srgbClr val="000000">
                    <a:alpha val="40000"/>
                  </a:srgbClr>
                </a:outerShdw>
              </a:effectLst>
              <a:sym typeface="Arial" panose="020B0604020202020204" pitchFamily="34" charset="0"/>
            </a:endParaRPr>
          </a:p>
        </p:txBody>
      </p:sp>
      <p:sp>
        <p:nvSpPr>
          <p:cNvPr id="19459" name="Shape 142"/>
          <p:cNvSpPr txBox="1">
            <a:spLocks noChangeArrowheads="1"/>
          </p:cNvSpPr>
          <p:nvPr/>
        </p:nvSpPr>
        <p:spPr bwMode="auto">
          <a:xfrm>
            <a:off x="611188" y="1124745"/>
            <a:ext cx="3456756"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25000"/>
            </a:pPr>
            <a:r>
              <a:rPr lang="en-GB" altLang="pt-PT" sz="2400" dirty="0">
                <a:latin typeface="Rambla" charset="0"/>
                <a:sym typeface="Rambla" charset="0"/>
              </a:rPr>
              <a:t> </a:t>
            </a:r>
            <a:endParaRPr lang="en-GB" altLang="pt-PT" sz="3600" b="1" dirty="0">
              <a:solidFill>
                <a:srgbClr val="00B0F0"/>
              </a:solidFill>
              <a:effectLst>
                <a:outerShdw blurRad="38100" dist="38100" dir="2700000" algn="tl">
                  <a:srgbClr val="000000">
                    <a:alpha val="43137"/>
                  </a:srgbClr>
                </a:outerShdw>
              </a:effectLst>
              <a:latin typeface="Microsoft New Tai Lue" pitchFamily="34" charset="0"/>
              <a:cs typeface="Microsoft New Tai Lue" pitchFamily="34" charset="0"/>
              <a:sym typeface="Rambla" charset="0"/>
            </a:endParaRPr>
          </a:p>
        </p:txBody>
      </p:sp>
      <p:sp>
        <p:nvSpPr>
          <p:cNvPr id="19460" name="Shape 143"/>
          <p:cNvSpPr txBox="1">
            <a:spLocks noChangeArrowheads="1"/>
          </p:cNvSpPr>
          <p:nvPr/>
        </p:nvSpPr>
        <p:spPr bwMode="auto">
          <a:xfrm>
            <a:off x="611188" y="1856584"/>
            <a:ext cx="4392860" cy="352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ct val="25000"/>
            </a:pPr>
            <a:r>
              <a:rPr lang="en-GB" altLang="pt-PT" sz="3200" dirty="0" err="1">
                <a:latin typeface="Calibri" panose="020F0502020204030204" pitchFamily="34" charset="0"/>
                <a:cs typeface="Calibri" panose="020F0502020204030204" pitchFamily="34" charset="0"/>
                <a:sym typeface="Calibri" panose="020F0502020204030204" pitchFamily="34" charset="0"/>
              </a:rPr>
              <a:t>CloudCherry</a:t>
            </a:r>
            <a:r>
              <a:rPr lang="en-GB" altLang="pt-PT" sz="3200" dirty="0">
                <a:latin typeface="Calibri" panose="020F0502020204030204" pitchFamily="34" charset="0"/>
                <a:cs typeface="Calibri" panose="020F0502020204030204" pitchFamily="34" charset="0"/>
                <a:sym typeface="Calibri" panose="020F0502020204030204" pitchFamily="34" charset="0"/>
              </a:rPr>
              <a:t> is a customer experience and analytics tool that'll give you deep insights into your customers. </a:t>
            </a:r>
            <a:endParaRPr lang="en-GB" altLang="pt-PT" sz="3200" dirty="0">
              <a:solidFill>
                <a:schemeClr val="bg1"/>
              </a:solidFill>
              <a:effectLst>
                <a:outerShdw blurRad="38100" dist="38100" dir="2700000" algn="tl">
                  <a:srgbClr val="000000">
                    <a:alpha val="43137"/>
                  </a:srgbClr>
                </a:outerShdw>
              </a:effectLst>
              <a:latin typeface="Microsoft New Tai Lue" pitchFamily="34" charset="0"/>
              <a:cs typeface="Microsoft New Tai Lue" pitchFamily="34" charset="0"/>
              <a:sym typeface="Rambla" charset="0"/>
            </a:endParaRPr>
          </a:p>
        </p:txBody>
      </p:sp>
      <p:pic>
        <p:nvPicPr>
          <p:cNvPr id="4" name="Immagine 3">
            <a:extLst>
              <a:ext uri="{FF2B5EF4-FFF2-40B4-BE49-F238E27FC236}">
                <a16:creationId xmlns:a16="http://schemas.microsoft.com/office/drawing/2014/main" id="{B73602C8-56E6-C841-9B4F-1EB6E2DB4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1" y="1856584"/>
            <a:ext cx="2857500" cy="2857500"/>
          </a:xfrm>
          <a:prstGeom prst="rect">
            <a:avLst/>
          </a:prstGeom>
        </p:spPr>
      </p:pic>
    </p:spTree>
    <p:extLst>
      <p:ext uri="{BB962C8B-B14F-4D97-AF65-F5344CB8AC3E}">
        <p14:creationId xmlns:p14="http://schemas.microsoft.com/office/powerpoint/2010/main" val="226333274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141"/>
          <p:cNvSpPr txBox="1">
            <a:spLocks noGrp="1"/>
          </p:cNvSpPr>
          <p:nvPr>
            <p:ph type="title"/>
          </p:nvPr>
        </p:nvSpPr>
        <p:spPr>
          <a:xfrm>
            <a:off x="827459" y="620688"/>
            <a:ext cx="8785225" cy="1039441"/>
          </a:xfrm>
        </p:spPr>
        <p:txBody>
          <a:bodyPr tIns="45700" bIns="45700">
            <a:noAutofit/>
          </a:bodyPr>
          <a:lstStyle/>
          <a:p>
            <a:pPr>
              <a:buSzPct val="25000"/>
            </a:pPr>
            <a:r>
              <a:rPr lang="en-GB" altLang="pt-PT" dirty="0">
                <a:solidFill>
                  <a:srgbClr val="000000"/>
                </a:solidFill>
                <a:latin typeface="Calibri" panose="020F0502020204030204" pitchFamily="34" charset="0"/>
                <a:cs typeface="Calibri" panose="020F0502020204030204" pitchFamily="34" charset="0"/>
                <a:sym typeface="Calibri" panose="020F0502020204030204" pitchFamily="34" charset="0"/>
              </a:rPr>
              <a:t>Analytics: BIME by Zendesk</a:t>
            </a:r>
          </a:p>
        </p:txBody>
      </p:sp>
      <p:sp>
        <p:nvSpPr>
          <p:cNvPr id="19459" name="Shape 142"/>
          <p:cNvSpPr txBox="1">
            <a:spLocks noChangeArrowheads="1"/>
          </p:cNvSpPr>
          <p:nvPr/>
        </p:nvSpPr>
        <p:spPr bwMode="auto">
          <a:xfrm>
            <a:off x="611188" y="1124745"/>
            <a:ext cx="3456756"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25000"/>
            </a:pPr>
            <a:r>
              <a:rPr lang="en-GB" altLang="pt-PT" sz="2400" dirty="0">
                <a:latin typeface="Rambla" charset="0"/>
                <a:sym typeface="Rambla" charset="0"/>
              </a:rPr>
              <a:t> </a:t>
            </a:r>
            <a:endParaRPr lang="en-GB" altLang="pt-PT" sz="3600" b="1" dirty="0">
              <a:solidFill>
                <a:srgbClr val="00B0F0"/>
              </a:solidFill>
              <a:effectLst>
                <a:outerShdw blurRad="38100" dist="38100" dir="2700000" algn="tl">
                  <a:srgbClr val="000000">
                    <a:alpha val="43137"/>
                  </a:srgbClr>
                </a:outerShdw>
              </a:effectLst>
              <a:latin typeface="Microsoft New Tai Lue" pitchFamily="34" charset="0"/>
              <a:cs typeface="Microsoft New Tai Lue" pitchFamily="34" charset="0"/>
              <a:sym typeface="Rambla" charset="0"/>
            </a:endParaRPr>
          </a:p>
        </p:txBody>
      </p:sp>
      <p:sp>
        <p:nvSpPr>
          <p:cNvPr id="19460" name="Shape 143"/>
          <p:cNvSpPr txBox="1">
            <a:spLocks noChangeArrowheads="1"/>
          </p:cNvSpPr>
          <p:nvPr/>
        </p:nvSpPr>
        <p:spPr bwMode="auto">
          <a:xfrm>
            <a:off x="611188" y="1856584"/>
            <a:ext cx="4392860" cy="352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ct val="25000"/>
            </a:pPr>
            <a:r>
              <a:rPr lang="en-GB" altLang="pt-PT" sz="2600" dirty="0">
                <a:latin typeface="Calibri" panose="020F0502020204030204" pitchFamily="34" charset="0"/>
                <a:cs typeface="Calibri" panose="020F0502020204030204" pitchFamily="34" charset="0"/>
                <a:sym typeface="Calibri" panose="020F0502020204030204" pitchFamily="34" charset="0"/>
              </a:rPr>
              <a:t>The popular customer service solution Zendesk offers an analytics tool in the form of BIME. BIME pulls in customer experience data from a variety of different sources including Google Analytics, </a:t>
            </a:r>
            <a:r>
              <a:rPr lang="en-GB" altLang="pt-PT" sz="2600" dirty="0" err="1">
                <a:latin typeface="Calibri" panose="020F0502020204030204" pitchFamily="34" charset="0"/>
                <a:cs typeface="Calibri" panose="020F0502020204030204" pitchFamily="34" charset="0"/>
                <a:sym typeface="Calibri" panose="020F0502020204030204" pitchFamily="34" charset="0"/>
              </a:rPr>
              <a:t>Adwords</a:t>
            </a:r>
            <a:r>
              <a:rPr lang="en-GB" altLang="pt-PT" sz="2600" dirty="0">
                <a:latin typeface="Calibri" panose="020F0502020204030204" pitchFamily="34" charset="0"/>
                <a:cs typeface="Calibri" panose="020F0502020204030204" pitchFamily="34" charset="0"/>
                <a:sym typeface="Calibri" panose="020F0502020204030204" pitchFamily="34" charset="0"/>
              </a:rPr>
              <a:t>, Salesforce, and Zendesk</a:t>
            </a:r>
            <a:endParaRPr lang="en-GB" altLang="pt-PT" sz="2600" dirty="0">
              <a:solidFill>
                <a:schemeClr val="bg1"/>
              </a:solidFill>
              <a:effectLst>
                <a:outerShdw blurRad="38100" dist="38100" dir="2700000" algn="tl">
                  <a:srgbClr val="000000">
                    <a:alpha val="43137"/>
                  </a:srgbClr>
                </a:outerShdw>
              </a:effectLst>
              <a:latin typeface="Microsoft New Tai Lue" pitchFamily="34" charset="0"/>
              <a:cs typeface="Microsoft New Tai Lue" pitchFamily="34" charset="0"/>
              <a:sym typeface="Rambla" charset="0"/>
            </a:endParaRPr>
          </a:p>
        </p:txBody>
      </p:sp>
      <p:pic>
        <p:nvPicPr>
          <p:cNvPr id="3" name="Immagine 2">
            <a:extLst>
              <a:ext uri="{FF2B5EF4-FFF2-40B4-BE49-F238E27FC236}">
                <a16:creationId xmlns:a16="http://schemas.microsoft.com/office/drawing/2014/main" id="{E10DEE67-3979-CD4F-9CD0-2A92343FAC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1" y="2787796"/>
            <a:ext cx="3528393" cy="1661030"/>
          </a:xfrm>
          <a:prstGeom prst="rect">
            <a:avLst/>
          </a:prstGeom>
        </p:spPr>
      </p:pic>
    </p:spTree>
    <p:extLst>
      <p:ext uri="{BB962C8B-B14F-4D97-AF65-F5344CB8AC3E}">
        <p14:creationId xmlns:p14="http://schemas.microsoft.com/office/powerpoint/2010/main" val="252027165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141"/>
          <p:cNvSpPr txBox="1">
            <a:spLocks noGrp="1"/>
          </p:cNvSpPr>
          <p:nvPr>
            <p:ph type="title"/>
          </p:nvPr>
        </p:nvSpPr>
        <p:spPr>
          <a:xfrm>
            <a:off x="827459" y="620688"/>
            <a:ext cx="8785225" cy="1039441"/>
          </a:xfrm>
        </p:spPr>
        <p:txBody>
          <a:bodyPr tIns="45700" bIns="45700">
            <a:noAutofit/>
          </a:bodyPr>
          <a:lstStyle/>
          <a:p>
            <a:pPr>
              <a:buSzPct val="25000"/>
            </a:pPr>
            <a:r>
              <a:rPr lang="en-GB" altLang="pt-PT" dirty="0">
                <a:solidFill>
                  <a:srgbClr val="000000"/>
                </a:solidFill>
                <a:latin typeface="Calibri" panose="020F0502020204030204" pitchFamily="34" charset="0"/>
                <a:cs typeface="Calibri" panose="020F0502020204030204" pitchFamily="34" charset="0"/>
                <a:sym typeface="Calibri" panose="020F0502020204030204" pitchFamily="34" charset="0"/>
              </a:rPr>
              <a:t>CRM: Salesforce Sales Cloud</a:t>
            </a:r>
          </a:p>
        </p:txBody>
      </p:sp>
      <p:sp>
        <p:nvSpPr>
          <p:cNvPr id="19459" name="Shape 142"/>
          <p:cNvSpPr txBox="1">
            <a:spLocks noChangeArrowheads="1"/>
          </p:cNvSpPr>
          <p:nvPr/>
        </p:nvSpPr>
        <p:spPr bwMode="auto">
          <a:xfrm>
            <a:off x="611188" y="1124745"/>
            <a:ext cx="3456756"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25000"/>
            </a:pPr>
            <a:r>
              <a:rPr lang="en-GB" altLang="pt-PT" sz="2400" dirty="0">
                <a:latin typeface="Rambla" charset="0"/>
                <a:sym typeface="Rambla" charset="0"/>
              </a:rPr>
              <a:t> </a:t>
            </a:r>
            <a:endParaRPr lang="en-GB" altLang="pt-PT" sz="3600" b="1" dirty="0">
              <a:solidFill>
                <a:srgbClr val="00B0F0"/>
              </a:solidFill>
              <a:effectLst>
                <a:outerShdw blurRad="38100" dist="38100" dir="2700000" algn="tl">
                  <a:srgbClr val="000000">
                    <a:alpha val="43137"/>
                  </a:srgbClr>
                </a:outerShdw>
              </a:effectLst>
              <a:latin typeface="Microsoft New Tai Lue" pitchFamily="34" charset="0"/>
              <a:cs typeface="Microsoft New Tai Lue" pitchFamily="34" charset="0"/>
              <a:sym typeface="Rambla" charset="0"/>
            </a:endParaRPr>
          </a:p>
        </p:txBody>
      </p:sp>
      <p:sp>
        <p:nvSpPr>
          <p:cNvPr id="19460" name="Shape 143"/>
          <p:cNvSpPr txBox="1">
            <a:spLocks noChangeArrowheads="1"/>
          </p:cNvSpPr>
          <p:nvPr/>
        </p:nvSpPr>
        <p:spPr bwMode="auto">
          <a:xfrm>
            <a:off x="611188" y="1856584"/>
            <a:ext cx="4392860" cy="352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ct val="25000"/>
            </a:pPr>
            <a:r>
              <a:rPr lang="en-GB" altLang="pt-PT" sz="2800" dirty="0">
                <a:latin typeface="Calibri" panose="020F0502020204030204" pitchFamily="34" charset="0"/>
                <a:cs typeface="Calibri" panose="020F0502020204030204" pitchFamily="34" charset="0"/>
                <a:sym typeface="Calibri" panose="020F0502020204030204" pitchFamily="34" charset="0"/>
              </a:rPr>
              <a:t>Salesforce's popular sales and CRM software has added power to its offering with Einstein, an AI (artificial intelligence) component to give deeper insights into customers</a:t>
            </a:r>
            <a:endParaRPr lang="en-GB" altLang="pt-PT" sz="2600" dirty="0">
              <a:solidFill>
                <a:schemeClr val="bg1"/>
              </a:solidFill>
              <a:effectLst>
                <a:outerShdw blurRad="38100" dist="38100" dir="2700000" algn="tl">
                  <a:srgbClr val="000000">
                    <a:alpha val="43137"/>
                  </a:srgbClr>
                </a:outerShdw>
              </a:effectLst>
              <a:latin typeface="Microsoft New Tai Lue" pitchFamily="34" charset="0"/>
              <a:cs typeface="Microsoft New Tai Lue" pitchFamily="34" charset="0"/>
              <a:sym typeface="Rambla" charset="0"/>
            </a:endParaRPr>
          </a:p>
        </p:txBody>
      </p:sp>
      <p:pic>
        <p:nvPicPr>
          <p:cNvPr id="4" name="Immagine 3">
            <a:extLst>
              <a:ext uri="{FF2B5EF4-FFF2-40B4-BE49-F238E27FC236}">
                <a16:creationId xmlns:a16="http://schemas.microsoft.com/office/drawing/2014/main" id="{44E4DDAC-A632-E84B-B14B-87154F9F3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660129"/>
            <a:ext cx="4104456" cy="3025479"/>
          </a:xfrm>
          <a:prstGeom prst="rect">
            <a:avLst/>
          </a:prstGeom>
        </p:spPr>
      </p:pic>
    </p:spTree>
    <p:extLst>
      <p:ext uri="{BB962C8B-B14F-4D97-AF65-F5344CB8AC3E}">
        <p14:creationId xmlns:p14="http://schemas.microsoft.com/office/powerpoint/2010/main" val="133157236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141"/>
          <p:cNvSpPr txBox="1">
            <a:spLocks noGrp="1"/>
          </p:cNvSpPr>
          <p:nvPr>
            <p:ph type="title"/>
          </p:nvPr>
        </p:nvSpPr>
        <p:spPr>
          <a:xfrm>
            <a:off x="827459" y="620688"/>
            <a:ext cx="8785225" cy="1039441"/>
          </a:xfrm>
        </p:spPr>
        <p:txBody>
          <a:bodyPr tIns="45700" bIns="45700">
            <a:noAutofit/>
          </a:bodyPr>
          <a:lstStyle/>
          <a:p>
            <a:pPr>
              <a:buSzPct val="25000"/>
            </a:pPr>
            <a:r>
              <a:rPr lang="en-GB" altLang="pt-PT" dirty="0">
                <a:solidFill>
                  <a:srgbClr val="000000"/>
                </a:solidFill>
                <a:latin typeface="Calibri" panose="020F0502020204030204" pitchFamily="34" charset="0"/>
                <a:cs typeface="Calibri" panose="020F0502020204030204" pitchFamily="34" charset="0"/>
                <a:sym typeface="Calibri" panose="020F0502020204030204" pitchFamily="34" charset="0"/>
              </a:rPr>
              <a:t>Social media: </a:t>
            </a:r>
            <a:r>
              <a:rPr lang="en-GB" altLang="pt-PT" dirty="0" err="1">
                <a:solidFill>
                  <a:srgbClr val="000000"/>
                </a:solidFill>
                <a:latin typeface="Calibri" panose="020F0502020204030204" pitchFamily="34" charset="0"/>
                <a:cs typeface="Calibri" panose="020F0502020204030204" pitchFamily="34" charset="0"/>
                <a:sym typeface="Calibri" panose="020F0502020204030204" pitchFamily="34" charset="0"/>
              </a:rPr>
              <a:t>Brandwatch</a:t>
            </a:r>
            <a:endParaRPr lang="en-GB" altLang="pt-PT" dirty="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19459" name="Shape 142"/>
          <p:cNvSpPr txBox="1">
            <a:spLocks noChangeArrowheads="1"/>
          </p:cNvSpPr>
          <p:nvPr/>
        </p:nvSpPr>
        <p:spPr bwMode="auto">
          <a:xfrm>
            <a:off x="611188" y="1124745"/>
            <a:ext cx="3456756"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25000"/>
            </a:pPr>
            <a:r>
              <a:rPr lang="en-GB" altLang="pt-PT" sz="2400" dirty="0">
                <a:latin typeface="Rambla" charset="0"/>
                <a:sym typeface="Rambla" charset="0"/>
              </a:rPr>
              <a:t> </a:t>
            </a:r>
            <a:endParaRPr lang="en-GB" altLang="pt-PT" sz="3600" b="1" dirty="0">
              <a:solidFill>
                <a:srgbClr val="00B0F0"/>
              </a:solidFill>
              <a:effectLst>
                <a:outerShdw blurRad="38100" dist="38100" dir="2700000" algn="tl">
                  <a:srgbClr val="000000">
                    <a:alpha val="43137"/>
                  </a:srgbClr>
                </a:outerShdw>
              </a:effectLst>
              <a:latin typeface="Microsoft New Tai Lue" pitchFamily="34" charset="0"/>
              <a:cs typeface="Microsoft New Tai Lue" pitchFamily="34" charset="0"/>
              <a:sym typeface="Rambla" charset="0"/>
            </a:endParaRPr>
          </a:p>
        </p:txBody>
      </p:sp>
      <p:sp>
        <p:nvSpPr>
          <p:cNvPr id="19460" name="Shape 143"/>
          <p:cNvSpPr txBox="1">
            <a:spLocks noChangeArrowheads="1"/>
          </p:cNvSpPr>
          <p:nvPr/>
        </p:nvSpPr>
        <p:spPr bwMode="auto">
          <a:xfrm>
            <a:off x="611188" y="1856584"/>
            <a:ext cx="4392860" cy="352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ct val="25000"/>
            </a:pPr>
            <a:r>
              <a:rPr lang="en-GB" altLang="pt-PT" sz="2800" dirty="0" err="1">
                <a:latin typeface="Calibri" panose="020F0502020204030204" pitchFamily="34" charset="0"/>
                <a:cs typeface="Calibri" panose="020F0502020204030204" pitchFamily="34" charset="0"/>
                <a:sym typeface="Calibri" panose="020F0502020204030204" pitchFamily="34" charset="0"/>
              </a:rPr>
              <a:t>Brandwatch</a:t>
            </a:r>
            <a:r>
              <a:rPr lang="en-GB" altLang="pt-PT" sz="2800" dirty="0">
                <a:latin typeface="Calibri" panose="020F0502020204030204" pitchFamily="34" charset="0"/>
                <a:cs typeface="Calibri" panose="020F0502020204030204" pitchFamily="34" charset="0"/>
                <a:sym typeface="Calibri" panose="020F0502020204030204" pitchFamily="34" charset="0"/>
              </a:rPr>
              <a:t> is a deep listening and social media monitoring tool that lets you track mentions across social media, as well as get insights into what conversations are happening around your product, service, or industry.</a:t>
            </a:r>
            <a:endParaRPr lang="en-GB" altLang="pt-PT" sz="2600" dirty="0">
              <a:solidFill>
                <a:schemeClr val="bg1"/>
              </a:solidFill>
              <a:effectLst>
                <a:outerShdw blurRad="38100" dist="38100" dir="2700000" algn="tl">
                  <a:srgbClr val="000000">
                    <a:alpha val="43137"/>
                  </a:srgbClr>
                </a:outerShdw>
              </a:effectLst>
              <a:latin typeface="Microsoft New Tai Lue" pitchFamily="34" charset="0"/>
              <a:cs typeface="Microsoft New Tai Lue" pitchFamily="34" charset="0"/>
              <a:sym typeface="Rambla" charset="0"/>
            </a:endParaRPr>
          </a:p>
        </p:txBody>
      </p:sp>
      <p:pic>
        <p:nvPicPr>
          <p:cNvPr id="3" name="Immagine 2">
            <a:extLst>
              <a:ext uri="{FF2B5EF4-FFF2-40B4-BE49-F238E27FC236}">
                <a16:creationId xmlns:a16="http://schemas.microsoft.com/office/drawing/2014/main" id="{32A4A6D0-BD4A-4745-860E-6E4AD0252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2407867"/>
            <a:ext cx="3477257" cy="2420888"/>
          </a:xfrm>
          <a:prstGeom prst="rect">
            <a:avLst/>
          </a:prstGeom>
        </p:spPr>
      </p:pic>
    </p:spTree>
    <p:extLst>
      <p:ext uri="{BB962C8B-B14F-4D97-AF65-F5344CB8AC3E}">
        <p14:creationId xmlns:p14="http://schemas.microsoft.com/office/powerpoint/2010/main" val="300965420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solidFill>
                  <a:schemeClr val="tx1"/>
                </a:solidFill>
                <a:effectLst/>
              </a:rPr>
              <a:t>Customer analytics tools will make your customers happy</a:t>
            </a:r>
            <a:endParaRPr lang="it-IT" dirty="0">
              <a:solidFill>
                <a:schemeClr val="tx1"/>
              </a:solidFill>
              <a:effectLst/>
            </a:endParaRPr>
          </a:p>
        </p:txBody>
      </p:sp>
      <p:pic>
        <p:nvPicPr>
          <p:cNvPr id="5" name="Segnaposto contenuto 4">
            <a:extLst>
              <a:ext uri="{FF2B5EF4-FFF2-40B4-BE49-F238E27FC236}">
                <a16:creationId xmlns:a16="http://schemas.microsoft.com/office/drawing/2014/main" id="{6EC9BBC5-C945-0249-B3D4-70E394565A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5736" y="1916832"/>
            <a:ext cx="4752528" cy="3162592"/>
          </a:xfrm>
        </p:spPr>
      </p:pic>
    </p:spTree>
    <p:extLst>
      <p:ext uri="{BB962C8B-B14F-4D97-AF65-F5344CB8AC3E}">
        <p14:creationId xmlns:p14="http://schemas.microsoft.com/office/powerpoint/2010/main" val="2236522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467544" y="1124744"/>
            <a:ext cx="8229600" cy="1143000"/>
          </a:xfrm>
        </p:spPr>
        <p:txBody>
          <a:bodyPr>
            <a:noAutofit/>
          </a:bodyPr>
          <a:lstStyle/>
          <a:p>
            <a:r>
              <a:rPr lang="en-GB" sz="5300" dirty="0">
                <a:solidFill>
                  <a:srgbClr val="212745"/>
                </a:solidFill>
                <a:latin typeface="Arial" panose="020B0604020202020204" pitchFamily="34" charset="0"/>
                <a:cs typeface="Arial" panose="020B0604020202020204" pitchFamily="34" charset="0"/>
              </a:rPr>
              <a:t>E-customer relation</a:t>
            </a:r>
            <a:br>
              <a:rPr lang="en-GB" sz="5300" dirty="0">
                <a:solidFill>
                  <a:srgbClr val="212745"/>
                </a:solidFill>
                <a:latin typeface="Arial" panose="020B0604020202020204" pitchFamily="34" charset="0"/>
                <a:cs typeface="Arial" panose="020B0604020202020204" pitchFamily="34" charset="0"/>
              </a:rPr>
            </a:br>
            <a:r>
              <a:rPr lang="en-GB" sz="3600" dirty="0">
                <a:solidFill>
                  <a:srgbClr val="212745"/>
                </a:solidFill>
                <a:latin typeface="Arial" panose="020B0604020202020204" pitchFamily="34" charset="0"/>
                <a:cs typeface="Arial" panose="020B0604020202020204" pitchFamily="34" charset="0"/>
              </a:rPr>
              <a:t>Ethics code</a:t>
            </a:r>
            <a:br>
              <a:rPr lang="en-GB" sz="3600" dirty="0">
                <a:solidFill>
                  <a:srgbClr val="212745"/>
                </a:solidFill>
                <a:latin typeface="Arial" panose="020B0604020202020204" pitchFamily="34" charset="0"/>
                <a:cs typeface="Arial" panose="020B0604020202020204" pitchFamily="34" charset="0"/>
              </a:rPr>
            </a:br>
            <a:br>
              <a:rPr lang="en-GB" sz="3600" dirty="0">
                <a:solidFill>
                  <a:srgbClr val="212745"/>
                </a:solidFill>
                <a:latin typeface="Arial" panose="020B0604020202020204" pitchFamily="34" charset="0"/>
                <a:cs typeface="Arial" panose="020B0604020202020204" pitchFamily="34" charset="0"/>
              </a:rPr>
            </a:br>
            <a:r>
              <a:rPr lang="en-US" sz="1800" dirty="0">
                <a:solidFill>
                  <a:schemeClr val="tx1"/>
                </a:solidFill>
                <a:effectLst/>
              </a:rPr>
              <a:t>The ethics code is an integral part of a company values, so it helps to be consistent in how to respond to customer service situations. </a:t>
            </a:r>
            <a:r>
              <a:rPr lang="it-IT" sz="1800" dirty="0">
                <a:effectLst/>
              </a:rPr>
              <a:t> </a:t>
            </a:r>
            <a:br>
              <a:rPr lang="pt-PT" sz="1800" dirty="0"/>
            </a:br>
            <a:endParaRPr lang="pt-PT" sz="1800" dirty="0">
              <a:solidFill>
                <a:srgbClr val="212745"/>
              </a:solidFill>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2031765C-2014-BD46-A22C-E390420F336A}"/>
              </a:ext>
            </a:extLst>
          </p:cNvPr>
          <p:cNvSpPr txBox="1"/>
          <p:nvPr/>
        </p:nvSpPr>
        <p:spPr>
          <a:xfrm>
            <a:off x="755576" y="3314700"/>
            <a:ext cx="7565082" cy="2031325"/>
          </a:xfrm>
          <a:prstGeom prst="rect">
            <a:avLst/>
          </a:prstGeom>
          <a:noFill/>
        </p:spPr>
        <p:txBody>
          <a:bodyPr wrap="square" rtlCol="0">
            <a:spAutoFit/>
          </a:bodyPr>
          <a:lstStyle/>
          <a:p>
            <a:r>
              <a:rPr lang="en-GB" dirty="0"/>
              <a:t>-</a:t>
            </a:r>
            <a:r>
              <a:rPr lang="en-US" dirty="0"/>
              <a:t>We Are Here Because of Our Customers</a:t>
            </a:r>
            <a:endParaRPr lang="it-IT" dirty="0"/>
          </a:p>
          <a:p>
            <a:r>
              <a:rPr lang="en-GB" dirty="0"/>
              <a:t>-</a:t>
            </a:r>
            <a:r>
              <a:rPr lang="en-US" dirty="0"/>
              <a:t>We Understand Our Customers Are Our Future</a:t>
            </a:r>
            <a:endParaRPr lang="en-GB" dirty="0"/>
          </a:p>
          <a:p>
            <a:r>
              <a:rPr lang="en-GB" dirty="0"/>
              <a:t>-</a:t>
            </a:r>
            <a:r>
              <a:rPr lang="en-US" dirty="0"/>
              <a:t>We Treat Customers Like Family</a:t>
            </a:r>
            <a:endParaRPr lang="en-GB" dirty="0"/>
          </a:p>
          <a:p>
            <a:r>
              <a:rPr lang="en-GB" dirty="0"/>
              <a:t>-</a:t>
            </a:r>
            <a:r>
              <a:rPr lang="en-US" dirty="0"/>
              <a:t>We Always Listen to Our Customers</a:t>
            </a:r>
            <a:endParaRPr lang="en-GB" dirty="0"/>
          </a:p>
          <a:p>
            <a:r>
              <a:rPr lang="en-GB" dirty="0"/>
              <a:t>-</a:t>
            </a:r>
            <a:r>
              <a:rPr lang="en-US" dirty="0"/>
              <a:t>We Work Hard to Solve Any Problems</a:t>
            </a:r>
            <a:endParaRPr lang="en-GB" dirty="0"/>
          </a:p>
          <a:p>
            <a:r>
              <a:rPr lang="en-GB" dirty="0"/>
              <a:t>-</a:t>
            </a:r>
            <a:r>
              <a:rPr lang="en-US" dirty="0"/>
              <a:t>We Maintain Positive Attitudes</a:t>
            </a:r>
            <a:endParaRPr lang="en-GB" dirty="0"/>
          </a:p>
          <a:p>
            <a:r>
              <a:rPr lang="en-GB" dirty="0"/>
              <a:t>-</a:t>
            </a:r>
            <a:r>
              <a:rPr lang="en-US" dirty="0"/>
              <a:t>We All Impact Customer Service</a:t>
            </a:r>
            <a:endParaRPr lang="it-IT" dirty="0"/>
          </a:p>
        </p:txBody>
      </p:sp>
    </p:spTree>
    <p:extLst>
      <p:ext uri="{BB962C8B-B14F-4D97-AF65-F5344CB8AC3E}">
        <p14:creationId xmlns:p14="http://schemas.microsoft.com/office/powerpoint/2010/main" val="3272197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D009E78-1E9F-C949-80BD-AE7578316CE6}"/>
              </a:ext>
            </a:extLst>
          </p:cNvPr>
          <p:cNvSpPr txBox="1"/>
          <p:nvPr/>
        </p:nvSpPr>
        <p:spPr>
          <a:xfrm rot="20287546">
            <a:off x="228860" y="1032411"/>
            <a:ext cx="3792385" cy="830997"/>
          </a:xfrm>
          <a:prstGeom prst="rect">
            <a:avLst/>
          </a:prstGeom>
          <a:noFill/>
        </p:spPr>
        <p:txBody>
          <a:bodyPr wrap="none" rtlCol="0">
            <a:spAutoFit/>
          </a:bodyPr>
          <a:lstStyle/>
          <a:p>
            <a:r>
              <a:rPr lang="en-US" sz="2400" b="1" dirty="0"/>
              <a:t>Treat Customers Like Family.</a:t>
            </a:r>
            <a:endParaRPr lang="it-IT" sz="2400" b="1" dirty="0"/>
          </a:p>
          <a:p>
            <a:endParaRPr lang="en-GB" sz="2400" dirty="0"/>
          </a:p>
        </p:txBody>
      </p:sp>
      <p:sp>
        <p:nvSpPr>
          <p:cNvPr id="4" name="CasellaDiTesto 3">
            <a:extLst>
              <a:ext uri="{FF2B5EF4-FFF2-40B4-BE49-F238E27FC236}">
                <a16:creationId xmlns:a16="http://schemas.microsoft.com/office/drawing/2014/main" id="{7CD932D0-27B7-9744-8068-8AB16ACCC3CE}"/>
              </a:ext>
            </a:extLst>
          </p:cNvPr>
          <p:cNvSpPr txBox="1"/>
          <p:nvPr/>
        </p:nvSpPr>
        <p:spPr>
          <a:xfrm rot="1611357">
            <a:off x="4314886" y="1534163"/>
            <a:ext cx="4242572" cy="830997"/>
          </a:xfrm>
          <a:prstGeom prst="rect">
            <a:avLst/>
          </a:prstGeom>
          <a:noFill/>
        </p:spPr>
        <p:txBody>
          <a:bodyPr wrap="none" rtlCol="0">
            <a:spAutoFit/>
          </a:bodyPr>
          <a:lstStyle/>
          <a:p>
            <a:r>
              <a:rPr lang="en-US" sz="2400" b="1" dirty="0"/>
              <a:t>Always Listen to the Customers.</a:t>
            </a:r>
            <a:endParaRPr lang="it-IT" sz="2400" b="1" dirty="0"/>
          </a:p>
          <a:p>
            <a:endParaRPr lang="en-GB" sz="2400" dirty="0"/>
          </a:p>
        </p:txBody>
      </p:sp>
      <p:pic>
        <p:nvPicPr>
          <p:cNvPr id="6" name="Immagine 5">
            <a:extLst>
              <a:ext uri="{FF2B5EF4-FFF2-40B4-BE49-F238E27FC236}">
                <a16:creationId xmlns:a16="http://schemas.microsoft.com/office/drawing/2014/main" id="{87DA40D5-17CC-0147-B1EF-FB4B73FFF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204864"/>
            <a:ext cx="3960440" cy="2853190"/>
          </a:xfrm>
          <a:prstGeom prst="rect">
            <a:avLst/>
          </a:prstGeom>
        </p:spPr>
      </p:pic>
      <p:pic>
        <p:nvPicPr>
          <p:cNvPr id="8" name="Immagine 7">
            <a:extLst>
              <a:ext uri="{FF2B5EF4-FFF2-40B4-BE49-F238E27FC236}">
                <a16:creationId xmlns:a16="http://schemas.microsoft.com/office/drawing/2014/main" id="{3815D0DB-2513-F14D-B2DE-02E3133C1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348" y="2996952"/>
            <a:ext cx="3784020" cy="2718048"/>
          </a:xfrm>
          <a:prstGeom prst="rect">
            <a:avLst/>
          </a:prstGeom>
        </p:spPr>
      </p:pic>
    </p:spTree>
    <p:extLst>
      <p:ext uri="{BB962C8B-B14F-4D97-AF65-F5344CB8AC3E}">
        <p14:creationId xmlns:p14="http://schemas.microsoft.com/office/powerpoint/2010/main" val="3818556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95536" y="548680"/>
            <a:ext cx="8229600" cy="1143000"/>
          </a:xfrm>
        </p:spPr>
        <p:txBody>
          <a:bodyPr>
            <a:noAutofit/>
          </a:bodyPr>
          <a:lstStyle/>
          <a:p>
            <a:r>
              <a:rPr lang="en-GB" sz="5300" dirty="0">
                <a:solidFill>
                  <a:srgbClr val="212745"/>
                </a:solidFill>
                <a:latin typeface="Arial" panose="020B0604020202020204" pitchFamily="34" charset="0"/>
                <a:cs typeface="Arial" panose="020B0604020202020204" pitchFamily="34" charset="0"/>
              </a:rPr>
              <a:t>E-customer relation</a:t>
            </a:r>
            <a:br>
              <a:rPr lang="en-GB" sz="5300" dirty="0">
                <a:solidFill>
                  <a:srgbClr val="212745"/>
                </a:solidFill>
                <a:latin typeface="Arial" panose="020B0604020202020204" pitchFamily="34" charset="0"/>
                <a:cs typeface="Arial" panose="020B0604020202020204" pitchFamily="34" charset="0"/>
              </a:rPr>
            </a:br>
            <a:r>
              <a:rPr lang="en-GB" sz="3600" dirty="0">
                <a:solidFill>
                  <a:srgbClr val="212745"/>
                </a:solidFill>
                <a:latin typeface="Arial" panose="020B0604020202020204" pitchFamily="34" charset="0"/>
                <a:cs typeface="Arial" panose="020B0604020202020204" pitchFamily="34" charset="0"/>
              </a:rPr>
              <a:t>Ethics code</a:t>
            </a:r>
            <a:br>
              <a:rPr lang="en-GB" sz="3600" dirty="0">
                <a:solidFill>
                  <a:srgbClr val="212745"/>
                </a:solidFill>
                <a:latin typeface="Arial" panose="020B0604020202020204" pitchFamily="34" charset="0"/>
                <a:cs typeface="Arial" panose="020B0604020202020204" pitchFamily="34" charset="0"/>
              </a:rPr>
            </a:br>
            <a:endParaRPr lang="pt-PT" sz="1800" dirty="0">
              <a:solidFill>
                <a:srgbClr val="212745"/>
              </a:solidFill>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26E90FE5-5C0A-E149-AF87-49CBE94EB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725217"/>
            <a:ext cx="3959832" cy="2639888"/>
          </a:xfrm>
          <a:prstGeom prst="rect">
            <a:avLst/>
          </a:prstGeom>
        </p:spPr>
      </p:pic>
      <p:pic>
        <p:nvPicPr>
          <p:cNvPr id="6" name="Immagine 5">
            <a:extLst>
              <a:ext uri="{FF2B5EF4-FFF2-40B4-BE49-F238E27FC236}">
                <a16:creationId xmlns:a16="http://schemas.microsoft.com/office/drawing/2014/main" id="{F72B16F1-0BA0-4C4D-8257-523438564F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3068960"/>
            <a:ext cx="4383360" cy="2922240"/>
          </a:xfrm>
          <a:prstGeom prst="rect">
            <a:avLst/>
          </a:prstGeom>
        </p:spPr>
      </p:pic>
      <p:sp>
        <p:nvSpPr>
          <p:cNvPr id="7" name="CasellaDiTesto 6">
            <a:extLst>
              <a:ext uri="{FF2B5EF4-FFF2-40B4-BE49-F238E27FC236}">
                <a16:creationId xmlns:a16="http://schemas.microsoft.com/office/drawing/2014/main" id="{3DFB27FE-95C4-F144-A93E-1E4319F0D048}"/>
              </a:ext>
            </a:extLst>
          </p:cNvPr>
          <p:cNvSpPr txBox="1"/>
          <p:nvPr/>
        </p:nvSpPr>
        <p:spPr>
          <a:xfrm>
            <a:off x="755576" y="4398642"/>
            <a:ext cx="2539221" cy="1015663"/>
          </a:xfrm>
          <a:prstGeom prst="rect">
            <a:avLst/>
          </a:prstGeom>
          <a:noFill/>
        </p:spPr>
        <p:txBody>
          <a:bodyPr wrap="none" rtlCol="0">
            <a:spAutoFit/>
          </a:bodyPr>
          <a:lstStyle/>
          <a:p>
            <a:r>
              <a:rPr lang="en-GB" sz="3000" b="1" dirty="0"/>
              <a:t>Work hard to </a:t>
            </a:r>
          </a:p>
          <a:p>
            <a:r>
              <a:rPr lang="en-GB" sz="3000" b="1" dirty="0"/>
              <a:t>solve problem </a:t>
            </a:r>
          </a:p>
        </p:txBody>
      </p:sp>
      <p:sp>
        <p:nvSpPr>
          <p:cNvPr id="8" name="CasellaDiTesto 7">
            <a:extLst>
              <a:ext uri="{FF2B5EF4-FFF2-40B4-BE49-F238E27FC236}">
                <a16:creationId xmlns:a16="http://schemas.microsoft.com/office/drawing/2014/main" id="{31279B21-465D-194A-B57C-98C93B2F0244}"/>
              </a:ext>
            </a:extLst>
          </p:cNvPr>
          <p:cNvSpPr txBox="1"/>
          <p:nvPr/>
        </p:nvSpPr>
        <p:spPr>
          <a:xfrm>
            <a:off x="5186078" y="1918654"/>
            <a:ext cx="2808526" cy="553998"/>
          </a:xfrm>
          <a:prstGeom prst="rect">
            <a:avLst/>
          </a:prstGeom>
          <a:noFill/>
        </p:spPr>
        <p:txBody>
          <a:bodyPr wrap="none" rtlCol="0">
            <a:spAutoFit/>
          </a:bodyPr>
          <a:lstStyle/>
          <a:p>
            <a:r>
              <a:rPr lang="en-GB" sz="3000" b="1" dirty="0"/>
              <a:t>Positive attitude</a:t>
            </a:r>
          </a:p>
        </p:txBody>
      </p:sp>
    </p:spTree>
    <p:extLst>
      <p:ext uri="{BB962C8B-B14F-4D97-AF65-F5344CB8AC3E}">
        <p14:creationId xmlns:p14="http://schemas.microsoft.com/office/powerpoint/2010/main" val="206590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126"/>
          <p:cNvSpPr txBox="1">
            <a:spLocks noGrp="1"/>
          </p:cNvSpPr>
          <p:nvPr>
            <p:ph type="title"/>
          </p:nvPr>
        </p:nvSpPr>
        <p:spPr>
          <a:xfrm>
            <a:off x="611188" y="908050"/>
            <a:ext cx="8064500" cy="4321175"/>
          </a:xfrm>
        </p:spPr>
        <p:txBody>
          <a:bodyPr tIns="45700" bIns="45700"/>
          <a:lstStyle/>
          <a:p>
            <a:pPr eaLnBrk="1" hangingPunct="1">
              <a:spcBef>
                <a:spcPct val="0"/>
              </a:spcBef>
              <a:buClr>
                <a:srgbClr val="212745"/>
              </a:buClr>
              <a:buSzPct val="25000"/>
            </a:pPr>
            <a:br>
              <a:rPr lang="en-GB" altLang="pt-PT" sz="5300" dirty="0">
                <a:solidFill>
                  <a:srgbClr val="212745"/>
                </a:solidFill>
                <a:latin typeface="Arial" panose="020B0604020202020204" pitchFamily="34" charset="0"/>
                <a:cs typeface="Arial" panose="020B0604020202020204" pitchFamily="34" charset="0"/>
                <a:sym typeface="Arial" panose="020B0604020202020204" pitchFamily="34" charset="0"/>
              </a:rPr>
            </a:br>
            <a:endParaRPr lang="en-GB" altLang="pt-PT" sz="5400" dirty="0">
              <a:solidFill>
                <a:srgbClr val="212745"/>
              </a:solidFill>
              <a:latin typeface="Arial" panose="020B0604020202020204" pitchFamily="34" charset="0"/>
              <a:cs typeface="Arial" panose="020B0604020202020204" pitchFamily="34" charset="0"/>
              <a:sym typeface="Arial" panose="020B0604020202020204" pitchFamily="34" charset="0"/>
            </a:endParaRPr>
          </a:p>
        </p:txBody>
      </p:sp>
      <p:sp>
        <p:nvSpPr>
          <p:cNvPr id="3" name="CasellaDiTesto 2">
            <a:extLst>
              <a:ext uri="{FF2B5EF4-FFF2-40B4-BE49-F238E27FC236}">
                <a16:creationId xmlns:a16="http://schemas.microsoft.com/office/drawing/2014/main" id="{89CFA37A-4FC5-A44C-841D-BE2589BC43E6}"/>
              </a:ext>
            </a:extLst>
          </p:cNvPr>
          <p:cNvSpPr txBox="1"/>
          <p:nvPr/>
        </p:nvSpPr>
        <p:spPr>
          <a:xfrm>
            <a:off x="827584" y="1268760"/>
            <a:ext cx="7166095" cy="2554545"/>
          </a:xfrm>
          <a:prstGeom prst="rect">
            <a:avLst/>
          </a:prstGeom>
          <a:noFill/>
        </p:spPr>
        <p:txBody>
          <a:bodyPr wrap="square" rtlCol="0">
            <a:spAutoFit/>
          </a:bodyPr>
          <a:lstStyle/>
          <a:p>
            <a:r>
              <a:rPr lang="en-US" sz="4000" b="1" dirty="0">
                <a:solidFill>
                  <a:srgbClr val="002060"/>
                </a:solidFill>
              </a:rPr>
              <a:t>- Profile of potential customer for enterprises</a:t>
            </a:r>
            <a:br>
              <a:rPr lang="en-US" sz="4000" b="1" dirty="0">
                <a:solidFill>
                  <a:srgbClr val="002060"/>
                </a:solidFill>
              </a:rPr>
            </a:br>
            <a:r>
              <a:rPr lang="en-US" sz="4000" b="1" dirty="0">
                <a:solidFill>
                  <a:srgbClr val="002060"/>
                </a:solidFill>
              </a:rPr>
              <a:t>- Tools to analyze E-customers</a:t>
            </a:r>
            <a:br>
              <a:rPr lang="en-US" sz="4000" b="1" dirty="0">
                <a:solidFill>
                  <a:srgbClr val="002060"/>
                </a:solidFill>
              </a:rPr>
            </a:br>
            <a:r>
              <a:rPr lang="en-US" sz="4000" b="1" dirty="0">
                <a:solidFill>
                  <a:srgbClr val="002060"/>
                </a:solidFill>
              </a:rPr>
              <a:t>- E-customers relations</a:t>
            </a:r>
            <a:endParaRPr lang="en-GB" sz="4000" b="1" dirty="0">
              <a:solidFill>
                <a:srgbClr val="002060"/>
              </a:solidFill>
            </a:endParaRPr>
          </a:p>
        </p:txBody>
      </p:sp>
    </p:spTree>
    <p:extLst>
      <p:ext uri="{BB962C8B-B14F-4D97-AF65-F5344CB8AC3E}">
        <p14:creationId xmlns:p14="http://schemas.microsoft.com/office/powerpoint/2010/main" val="54183616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95536" y="2492896"/>
            <a:ext cx="8229600" cy="1143000"/>
          </a:xfrm>
        </p:spPr>
        <p:txBody>
          <a:bodyPr>
            <a:noAutofit/>
          </a:bodyPr>
          <a:lstStyle/>
          <a:p>
            <a:r>
              <a:rPr lang="en-GB" sz="5300" dirty="0">
                <a:solidFill>
                  <a:srgbClr val="212745"/>
                </a:solidFill>
                <a:latin typeface="Arial" panose="020B0604020202020204" pitchFamily="34" charset="0"/>
                <a:cs typeface="Arial" panose="020B0604020202020204" pitchFamily="34" charset="0"/>
              </a:rPr>
              <a:t>E-customer relation</a:t>
            </a:r>
            <a:br>
              <a:rPr lang="en-GB" sz="5300" dirty="0">
                <a:solidFill>
                  <a:srgbClr val="212745"/>
                </a:solidFill>
                <a:latin typeface="Arial" panose="020B0604020202020204" pitchFamily="34" charset="0"/>
                <a:cs typeface="Arial" panose="020B0604020202020204" pitchFamily="34" charset="0"/>
              </a:rPr>
            </a:br>
            <a:r>
              <a:rPr lang="en-GB" sz="3600" dirty="0">
                <a:solidFill>
                  <a:srgbClr val="212745"/>
                </a:solidFill>
                <a:latin typeface="Arial" panose="020B0604020202020204" pitchFamily="34" charset="0"/>
                <a:cs typeface="Arial" panose="020B0604020202020204" pitchFamily="34" charset="0"/>
              </a:rPr>
              <a:t>Ethics code</a:t>
            </a:r>
            <a:br>
              <a:rPr lang="en-GB" sz="3600" dirty="0">
                <a:solidFill>
                  <a:srgbClr val="212745"/>
                </a:solidFill>
                <a:latin typeface="Arial" panose="020B0604020202020204" pitchFamily="34" charset="0"/>
                <a:cs typeface="Arial" panose="020B0604020202020204" pitchFamily="34" charset="0"/>
              </a:rPr>
            </a:br>
            <a:br>
              <a:rPr lang="en-GB" sz="3600" dirty="0">
                <a:solidFill>
                  <a:srgbClr val="212745"/>
                </a:solidFill>
                <a:latin typeface="Arial" panose="020B0604020202020204" pitchFamily="34" charset="0"/>
                <a:cs typeface="Arial" panose="020B0604020202020204" pitchFamily="34" charset="0"/>
              </a:rPr>
            </a:br>
            <a:r>
              <a:rPr lang="en-US" sz="1800" dirty="0">
                <a:solidFill>
                  <a:schemeClr val="tx1"/>
                </a:solidFill>
                <a:effectLst/>
              </a:rPr>
              <a:t>Everyone in your company, no matter how minor, impacts customer service. I once visited a neighborhood restaurant where the service was great and the food was wonderful. I had a great time—until I felt a wad of chewing gum on the underside of the table, which completely killed the experience for me. I didn't go back there, despite the otherwise wonderful atmosphere. The cleaning crew had let everyone down. Little things and small actions can stick in the customer's mind, damaging their experience. </a:t>
            </a:r>
            <a:br>
              <a:rPr lang="it-IT" sz="1800" dirty="0">
                <a:solidFill>
                  <a:schemeClr val="tx1"/>
                </a:solidFill>
                <a:effectLst/>
              </a:rPr>
            </a:br>
            <a:br>
              <a:rPr lang="pt-PT" sz="1800" dirty="0"/>
            </a:br>
            <a:endParaRPr lang="pt-PT" sz="1800" dirty="0">
              <a:solidFill>
                <a:srgbClr val="21274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402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n-GB" dirty="0">
                <a:solidFill>
                  <a:srgbClr val="002060"/>
                </a:solidFill>
                <a:effectLst>
                  <a:outerShdw blurRad="50800" dist="38100" dir="5400000" algn="t">
                    <a:srgbClr val="000000">
                      <a:alpha val="40000"/>
                    </a:srgbClr>
                  </a:outerShdw>
                </a:effectLst>
              </a:rPr>
              <a:t>Categories of e-customers:</a:t>
            </a:r>
            <a:endParaRPr lang="pt-PT" dirty="0">
              <a:solidFill>
                <a:srgbClr val="002060"/>
              </a:solidFill>
            </a:endParaRPr>
          </a:p>
        </p:txBody>
      </p:sp>
      <p:sp>
        <p:nvSpPr>
          <p:cNvPr id="3" name="Marcador de Posição de Conteúdo 2"/>
          <p:cNvSpPr>
            <a:spLocks noGrp="1"/>
          </p:cNvSpPr>
          <p:nvPr>
            <p:ph idx="1"/>
          </p:nvPr>
        </p:nvSpPr>
        <p:spPr>
          <a:xfrm>
            <a:off x="457200" y="1196752"/>
            <a:ext cx="8229600" cy="4525963"/>
          </a:xfrm>
        </p:spPr>
        <p:txBody>
          <a:bodyPr>
            <a:normAutofit/>
          </a:bodyPr>
          <a:lstStyle/>
          <a:p>
            <a:pPr marL="0" indent="0">
              <a:lnSpc>
                <a:spcPct val="150000"/>
              </a:lnSpc>
              <a:buNone/>
            </a:pPr>
            <a:r>
              <a:rPr lang="pt-PT" sz="3600" dirty="0" err="1">
                <a:solidFill>
                  <a:srgbClr val="002060"/>
                </a:solidFill>
                <a:effectLst>
                  <a:outerShdw blurRad="38100" dist="38100" dir="2700000" algn="tl">
                    <a:srgbClr val="000000">
                      <a:alpha val="43137"/>
                    </a:srgbClr>
                  </a:outerShdw>
                </a:effectLst>
              </a:rPr>
              <a:t>Convenience</a:t>
            </a:r>
            <a:r>
              <a:rPr lang="pt-PT" sz="3600" dirty="0">
                <a:solidFill>
                  <a:srgbClr val="002060"/>
                </a:solidFill>
                <a:effectLst>
                  <a:outerShdw blurRad="38100" dist="38100" dir="2700000" algn="tl">
                    <a:srgbClr val="000000">
                      <a:alpha val="43137"/>
                    </a:srgbClr>
                  </a:outerShdw>
                </a:effectLst>
              </a:rPr>
              <a:t> </a:t>
            </a:r>
            <a:r>
              <a:rPr lang="pt-PT" sz="3600" dirty="0" err="1">
                <a:solidFill>
                  <a:srgbClr val="002060"/>
                </a:solidFill>
                <a:effectLst>
                  <a:outerShdw blurRad="38100" dist="38100" dir="2700000" algn="tl">
                    <a:srgbClr val="000000">
                      <a:alpha val="43137"/>
                    </a:srgbClr>
                  </a:outerShdw>
                </a:effectLst>
              </a:rPr>
              <a:t>buyer</a:t>
            </a:r>
            <a:endParaRPr lang="pt-PT" sz="3600" dirty="0">
              <a:solidFill>
                <a:srgbClr val="002060"/>
              </a:solidFill>
              <a:effectLst>
                <a:outerShdw blurRad="38100" dist="38100" dir="2700000" algn="tl">
                  <a:srgbClr val="000000">
                    <a:alpha val="43137"/>
                  </a:srgbClr>
                </a:outerShdw>
              </a:effectLst>
            </a:endParaRPr>
          </a:p>
          <a:p>
            <a:pPr marL="0" indent="0">
              <a:lnSpc>
                <a:spcPct val="150000"/>
              </a:lnSpc>
              <a:buNone/>
            </a:pPr>
            <a:endParaRPr lang="pt-PT" sz="3600" dirty="0">
              <a:effectLst>
                <a:outerShdw blurRad="38100" dist="38100" dir="2700000" algn="tl">
                  <a:srgbClr val="000000">
                    <a:alpha val="43137"/>
                  </a:srgbClr>
                </a:outerShdw>
              </a:effectLst>
            </a:endParaRPr>
          </a:p>
          <a:p>
            <a:pPr marL="0" indent="0">
              <a:lnSpc>
                <a:spcPct val="150000"/>
              </a:lnSpc>
              <a:buNone/>
            </a:pPr>
            <a:endParaRPr lang="pt-PT" sz="3600" dirty="0">
              <a:effectLst>
                <a:outerShdw blurRad="38100" dist="38100" dir="2700000" algn="tl">
                  <a:srgbClr val="000000">
                    <a:alpha val="43137"/>
                  </a:srgbClr>
                </a:outerShdw>
              </a:effectLst>
            </a:endParaRPr>
          </a:p>
          <a:p>
            <a:pPr marL="0" indent="0">
              <a:lnSpc>
                <a:spcPct val="150000"/>
              </a:lnSpc>
              <a:buNone/>
            </a:pPr>
            <a:r>
              <a:rPr lang="pt-PT" sz="3600" dirty="0" err="1">
                <a:solidFill>
                  <a:srgbClr val="002060"/>
                </a:solidFill>
                <a:effectLst>
                  <a:outerShdw blurRad="38100" dist="38100" dir="2700000" algn="tl">
                    <a:srgbClr val="000000">
                      <a:alpha val="43137"/>
                    </a:srgbClr>
                  </a:outerShdw>
                </a:effectLst>
              </a:rPr>
              <a:t>Savings</a:t>
            </a:r>
            <a:r>
              <a:rPr lang="pt-PT" sz="3600" dirty="0">
                <a:solidFill>
                  <a:srgbClr val="002060"/>
                </a:solidFill>
                <a:effectLst>
                  <a:outerShdw blurRad="38100" dist="38100" dir="2700000" algn="tl">
                    <a:srgbClr val="000000">
                      <a:alpha val="43137"/>
                    </a:srgbClr>
                  </a:outerShdw>
                </a:effectLst>
              </a:rPr>
              <a:t> </a:t>
            </a:r>
            <a:r>
              <a:rPr lang="pt-PT" sz="3600" dirty="0" err="1">
                <a:solidFill>
                  <a:srgbClr val="002060"/>
                </a:solidFill>
                <a:effectLst>
                  <a:outerShdw blurRad="38100" dist="38100" dir="2700000" algn="tl">
                    <a:srgbClr val="000000">
                      <a:alpha val="43137"/>
                    </a:srgbClr>
                  </a:outerShdw>
                </a:effectLst>
              </a:rPr>
              <a:t>buyer</a:t>
            </a:r>
            <a:r>
              <a:rPr lang="pt-PT" sz="3600" dirty="0">
                <a:solidFill>
                  <a:srgbClr val="002060"/>
                </a:solidFill>
                <a:effectLst>
                  <a:outerShdw blurRad="38100" dist="38100" dir="2700000" algn="tl">
                    <a:srgbClr val="000000">
                      <a:alpha val="43137"/>
                    </a:srgbClr>
                  </a:outerShdw>
                </a:effectLst>
              </a:rPr>
              <a:t>  </a:t>
            </a:r>
          </a:p>
          <a:p>
            <a:pPr algn="just">
              <a:lnSpc>
                <a:spcPct val="150000"/>
              </a:lnSpc>
              <a:buFontTx/>
              <a:buChar char="-"/>
            </a:pPr>
            <a:endParaRPr lang="pt-PT" sz="3600" dirty="0">
              <a:effectLst>
                <a:outerShdw blurRad="38100" dist="38100" dir="2700000" algn="tl">
                  <a:srgbClr val="000000">
                    <a:alpha val="43137"/>
                  </a:srgbClr>
                </a:outerShdw>
              </a:effectLst>
            </a:endParaRPr>
          </a:p>
        </p:txBody>
      </p:sp>
      <p:pic>
        <p:nvPicPr>
          <p:cNvPr id="4" name="Obraz 1" descr="klieny">
            <a:extLst>
              <a:ext uri="{FF2B5EF4-FFF2-40B4-BE49-F238E27FC236}">
                <a16:creationId xmlns:a16="http://schemas.microsoft.com/office/drawing/2014/main" id="{254816EF-2997-E040-9675-3B421101CC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305314"/>
            <a:ext cx="2952328" cy="2195694"/>
          </a:xfrm>
          <a:prstGeom prst="rect">
            <a:avLst/>
          </a:prstGeom>
          <a:noFill/>
          <a:ln>
            <a:noFill/>
          </a:ln>
        </p:spPr>
      </p:pic>
      <p:pic>
        <p:nvPicPr>
          <p:cNvPr id="5" name="Obraz 4" descr="C:\Users\malgorzata\Desktop\e klient.jpeg">
            <a:extLst>
              <a:ext uri="{FF2B5EF4-FFF2-40B4-BE49-F238E27FC236}">
                <a16:creationId xmlns:a16="http://schemas.microsoft.com/office/drawing/2014/main" id="{B0A19502-4971-5B4B-A17F-52812EB27D7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3861047"/>
            <a:ext cx="3312368" cy="1875851"/>
          </a:xfrm>
          <a:prstGeom prst="rect">
            <a:avLst/>
          </a:prstGeom>
          <a:noFill/>
          <a:ln>
            <a:noFill/>
          </a:ln>
        </p:spPr>
      </p:pic>
    </p:spTree>
    <p:extLst>
      <p:ext uri="{BB962C8B-B14F-4D97-AF65-F5344CB8AC3E}">
        <p14:creationId xmlns:p14="http://schemas.microsoft.com/office/powerpoint/2010/main" val="671237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n-GB" dirty="0">
                <a:solidFill>
                  <a:srgbClr val="0070C0"/>
                </a:solidFill>
                <a:effectLst>
                  <a:outerShdw blurRad="50800" dist="38100" dir="5400000" algn="t">
                    <a:srgbClr val="000000">
                      <a:alpha val="40000"/>
                    </a:srgbClr>
                  </a:outerShdw>
                </a:effectLst>
              </a:rPr>
              <a:t>Categories of e-customers:</a:t>
            </a:r>
            <a:endParaRPr lang="pt-PT" dirty="0">
              <a:solidFill>
                <a:srgbClr val="0070C0"/>
              </a:solidFill>
              <a:effectLst>
                <a:outerShdw blurRad="50800" dist="38100" dir="5400000" algn="t">
                  <a:srgbClr val="000000">
                    <a:alpha val="40000"/>
                  </a:srgbClr>
                </a:outerShdw>
              </a:effectLst>
            </a:endParaRPr>
          </a:p>
        </p:txBody>
      </p:sp>
      <p:sp>
        <p:nvSpPr>
          <p:cNvPr id="3" name="Marcador de Posição de Conteúdo 2"/>
          <p:cNvSpPr>
            <a:spLocks noGrp="1"/>
          </p:cNvSpPr>
          <p:nvPr>
            <p:ph idx="1"/>
          </p:nvPr>
        </p:nvSpPr>
        <p:spPr>
          <a:xfrm>
            <a:off x="448965" y="1443835"/>
            <a:ext cx="8229600" cy="5009501"/>
          </a:xfrm>
        </p:spPr>
        <p:txBody>
          <a:bodyPr>
            <a:normAutofit/>
          </a:bodyPr>
          <a:lstStyle/>
          <a:p>
            <a:pPr marL="0" indent="0">
              <a:lnSpc>
                <a:spcPct val="150000"/>
              </a:lnSpc>
              <a:buNone/>
            </a:pPr>
            <a:r>
              <a:rPr lang="pt-PT" sz="3600" dirty="0" err="1">
                <a:solidFill>
                  <a:srgbClr val="002060"/>
                </a:solidFill>
                <a:effectLst>
                  <a:outerShdw blurRad="38100" dist="38100" dir="2700000" algn="tl">
                    <a:srgbClr val="000000">
                      <a:alpha val="43137"/>
                    </a:srgbClr>
                  </a:outerShdw>
                </a:effectLst>
              </a:rPr>
              <a:t>Comparison</a:t>
            </a:r>
            <a:r>
              <a:rPr lang="pt-PT" sz="3600" dirty="0">
                <a:solidFill>
                  <a:srgbClr val="002060"/>
                </a:solidFill>
                <a:effectLst>
                  <a:outerShdw blurRad="38100" dist="38100" dir="2700000" algn="tl">
                    <a:srgbClr val="000000">
                      <a:alpha val="43137"/>
                    </a:srgbClr>
                  </a:outerShdw>
                </a:effectLst>
              </a:rPr>
              <a:t> </a:t>
            </a:r>
            <a:r>
              <a:rPr lang="pt-PT" sz="3600" dirty="0" err="1">
                <a:solidFill>
                  <a:srgbClr val="002060"/>
                </a:solidFill>
                <a:effectLst>
                  <a:outerShdw blurRad="38100" dist="38100" dir="2700000" algn="tl">
                    <a:srgbClr val="000000">
                      <a:alpha val="43137"/>
                    </a:srgbClr>
                  </a:outerShdw>
                </a:effectLst>
              </a:rPr>
              <a:t>buyer</a:t>
            </a:r>
            <a:r>
              <a:rPr lang="pt-PT" sz="3600" dirty="0">
                <a:solidFill>
                  <a:srgbClr val="002060"/>
                </a:solidFill>
                <a:effectLst>
                  <a:outerShdw blurRad="38100" dist="38100" dir="2700000" algn="tl">
                    <a:srgbClr val="000000">
                      <a:alpha val="43137"/>
                    </a:srgbClr>
                  </a:outerShdw>
                </a:effectLst>
              </a:rPr>
              <a:t> </a:t>
            </a:r>
          </a:p>
          <a:p>
            <a:pPr>
              <a:lnSpc>
                <a:spcPct val="150000"/>
              </a:lnSpc>
              <a:buFontTx/>
              <a:buChar char="-"/>
            </a:pPr>
            <a:endParaRPr lang="pt-PT" sz="3600" dirty="0">
              <a:effectLst>
                <a:outerShdw blurRad="38100" dist="38100" dir="2700000" algn="tl">
                  <a:srgbClr val="000000">
                    <a:alpha val="43137"/>
                  </a:srgbClr>
                </a:outerShdw>
              </a:effectLst>
            </a:endParaRPr>
          </a:p>
          <a:p>
            <a:pPr>
              <a:lnSpc>
                <a:spcPct val="150000"/>
              </a:lnSpc>
              <a:buFontTx/>
              <a:buChar char="-"/>
            </a:pPr>
            <a:endParaRPr lang="pt-PT" sz="3600" dirty="0">
              <a:effectLst>
                <a:outerShdw blurRad="38100" dist="38100" dir="2700000" algn="tl">
                  <a:srgbClr val="000000">
                    <a:alpha val="43137"/>
                  </a:srgbClr>
                </a:outerShdw>
              </a:effectLst>
            </a:endParaRPr>
          </a:p>
          <a:p>
            <a:pPr marL="0" indent="0">
              <a:lnSpc>
                <a:spcPct val="150000"/>
              </a:lnSpc>
              <a:buNone/>
            </a:pPr>
            <a:r>
              <a:rPr lang="pt-PT" sz="3600" dirty="0" err="1">
                <a:solidFill>
                  <a:srgbClr val="002060"/>
                </a:solidFill>
                <a:effectLst>
                  <a:outerShdw blurRad="38100" dist="38100" dir="2700000" algn="tl">
                    <a:srgbClr val="000000">
                      <a:alpha val="43137"/>
                    </a:srgbClr>
                  </a:outerShdw>
                </a:effectLst>
              </a:rPr>
              <a:t>Loyal</a:t>
            </a:r>
            <a:r>
              <a:rPr lang="pt-PT" sz="3600" dirty="0">
                <a:solidFill>
                  <a:srgbClr val="002060"/>
                </a:solidFill>
                <a:effectLst>
                  <a:outerShdw blurRad="38100" dist="38100" dir="2700000" algn="tl">
                    <a:srgbClr val="000000">
                      <a:alpha val="43137"/>
                    </a:srgbClr>
                  </a:outerShdw>
                </a:effectLst>
              </a:rPr>
              <a:t> </a:t>
            </a:r>
            <a:r>
              <a:rPr lang="pt-PT" sz="3600" dirty="0" err="1">
                <a:solidFill>
                  <a:srgbClr val="002060"/>
                </a:solidFill>
                <a:effectLst>
                  <a:outerShdw blurRad="38100" dist="38100" dir="2700000" algn="tl">
                    <a:srgbClr val="000000">
                      <a:alpha val="43137"/>
                    </a:srgbClr>
                  </a:outerShdw>
                </a:effectLst>
              </a:rPr>
              <a:t>buyer</a:t>
            </a:r>
            <a:r>
              <a:rPr lang="pt-PT" sz="3600" dirty="0">
                <a:solidFill>
                  <a:srgbClr val="002060"/>
                </a:solidFill>
                <a:effectLst>
                  <a:outerShdw blurRad="38100" dist="38100" dir="2700000" algn="tl">
                    <a:srgbClr val="000000">
                      <a:alpha val="43137"/>
                    </a:srgbClr>
                  </a:outerShdw>
                </a:effectLst>
              </a:rPr>
              <a:t>    </a:t>
            </a:r>
          </a:p>
          <a:p>
            <a:pPr marL="1431925" indent="0">
              <a:buNone/>
            </a:pPr>
            <a:endParaRPr lang="pt-PT" dirty="0"/>
          </a:p>
        </p:txBody>
      </p:sp>
      <p:pic>
        <p:nvPicPr>
          <p:cNvPr id="6" name="Obraz 2" descr="http://sklep.nowaszkola.com/prod/b/drewniana-waga-szalkowa-1.jpg">
            <a:extLst>
              <a:ext uri="{FF2B5EF4-FFF2-40B4-BE49-F238E27FC236}">
                <a16:creationId xmlns:a16="http://schemas.microsoft.com/office/drawing/2014/main" id="{B0FCBB2C-3D44-7A4C-8EA6-1F62956571C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1794" y="1443834"/>
            <a:ext cx="3242614" cy="1769141"/>
          </a:xfrm>
          <a:prstGeom prst="rect">
            <a:avLst/>
          </a:prstGeom>
          <a:noFill/>
          <a:ln>
            <a:noFill/>
          </a:ln>
        </p:spPr>
      </p:pic>
      <p:pic>
        <p:nvPicPr>
          <p:cNvPr id="7" name="Obraz 7" descr="http://www.chinskiraport.pl/blog/wp-content/uploads/2014/03/pmua-dropshipping.jpg">
            <a:extLst>
              <a:ext uri="{FF2B5EF4-FFF2-40B4-BE49-F238E27FC236}">
                <a16:creationId xmlns:a16="http://schemas.microsoft.com/office/drawing/2014/main" id="{BE4E77E0-DF63-0F47-BB8A-E3B000E622F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9390" y="4058454"/>
            <a:ext cx="3026866" cy="1746809"/>
          </a:xfrm>
          <a:prstGeom prst="rect">
            <a:avLst/>
          </a:prstGeom>
          <a:noFill/>
          <a:ln>
            <a:noFill/>
          </a:ln>
        </p:spPr>
      </p:pic>
    </p:spTree>
    <p:extLst>
      <p:ext uri="{BB962C8B-B14F-4D97-AF65-F5344CB8AC3E}">
        <p14:creationId xmlns:p14="http://schemas.microsoft.com/office/powerpoint/2010/main" val="2264747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n-GB" dirty="0">
                <a:solidFill>
                  <a:srgbClr val="0070C0"/>
                </a:solidFill>
                <a:effectLst>
                  <a:outerShdw blurRad="50800" dist="38100" dir="5400000" algn="t">
                    <a:srgbClr val="000000">
                      <a:alpha val="40000"/>
                    </a:srgbClr>
                  </a:outerShdw>
                </a:effectLst>
              </a:rPr>
              <a:t>Categories of e-customers:</a:t>
            </a:r>
            <a:endParaRPr lang="pt-PT" dirty="0">
              <a:solidFill>
                <a:srgbClr val="0070C0"/>
              </a:solidFill>
              <a:effectLst>
                <a:outerShdw blurRad="50800" dist="38100" dir="5400000" algn="t">
                  <a:srgbClr val="000000">
                    <a:alpha val="40000"/>
                  </a:srgbClr>
                </a:outerShdw>
              </a:effectLst>
            </a:endParaRPr>
          </a:p>
        </p:txBody>
      </p:sp>
      <p:sp>
        <p:nvSpPr>
          <p:cNvPr id="3" name="Marcador de Posição de Conteúdo 2"/>
          <p:cNvSpPr>
            <a:spLocks noGrp="1"/>
          </p:cNvSpPr>
          <p:nvPr>
            <p:ph idx="1"/>
          </p:nvPr>
        </p:nvSpPr>
        <p:spPr>
          <a:xfrm>
            <a:off x="448965" y="1443835"/>
            <a:ext cx="8229600" cy="5009501"/>
          </a:xfrm>
        </p:spPr>
        <p:txBody>
          <a:bodyPr>
            <a:normAutofit/>
          </a:bodyPr>
          <a:lstStyle/>
          <a:p>
            <a:pPr marL="0" indent="0">
              <a:lnSpc>
                <a:spcPct val="150000"/>
              </a:lnSpc>
              <a:buNone/>
            </a:pPr>
            <a:r>
              <a:rPr lang="pt-PT" sz="3600" dirty="0" err="1">
                <a:solidFill>
                  <a:srgbClr val="002060"/>
                </a:solidFill>
                <a:effectLst>
                  <a:outerShdw blurRad="38100" dist="38100" dir="2700000" algn="tl">
                    <a:srgbClr val="000000">
                      <a:alpha val="43137"/>
                    </a:srgbClr>
                  </a:outerShdw>
                </a:effectLst>
              </a:rPr>
              <a:t>Focused</a:t>
            </a:r>
            <a:r>
              <a:rPr lang="pt-PT" sz="3600" dirty="0">
                <a:solidFill>
                  <a:srgbClr val="002060"/>
                </a:solidFill>
                <a:effectLst>
                  <a:outerShdw blurRad="38100" dist="38100" dir="2700000" algn="tl">
                    <a:srgbClr val="000000">
                      <a:alpha val="43137"/>
                    </a:srgbClr>
                  </a:outerShdw>
                </a:effectLst>
              </a:rPr>
              <a:t> </a:t>
            </a:r>
            <a:r>
              <a:rPr lang="pt-PT" sz="3600" dirty="0" err="1">
                <a:solidFill>
                  <a:srgbClr val="002060"/>
                </a:solidFill>
                <a:effectLst>
                  <a:outerShdw blurRad="38100" dist="38100" dir="2700000" algn="tl">
                    <a:srgbClr val="000000">
                      <a:alpha val="43137"/>
                    </a:srgbClr>
                  </a:outerShdw>
                </a:effectLst>
              </a:rPr>
              <a:t>buyer</a:t>
            </a:r>
            <a:r>
              <a:rPr lang="pt-PT" sz="3600" dirty="0">
                <a:solidFill>
                  <a:srgbClr val="002060"/>
                </a:solidFill>
                <a:effectLst>
                  <a:outerShdw blurRad="38100" dist="38100" dir="2700000" algn="tl">
                    <a:srgbClr val="000000">
                      <a:alpha val="43137"/>
                    </a:srgbClr>
                  </a:outerShdw>
                </a:effectLst>
              </a:rPr>
              <a:t> </a:t>
            </a:r>
          </a:p>
          <a:p>
            <a:pPr>
              <a:lnSpc>
                <a:spcPct val="150000"/>
              </a:lnSpc>
              <a:buFontTx/>
              <a:buChar char="-"/>
            </a:pPr>
            <a:endParaRPr lang="pt-PT" sz="3600" dirty="0">
              <a:effectLst>
                <a:outerShdw blurRad="38100" dist="38100" dir="2700000" algn="tl">
                  <a:srgbClr val="000000">
                    <a:alpha val="43137"/>
                  </a:srgbClr>
                </a:outerShdw>
              </a:effectLst>
            </a:endParaRPr>
          </a:p>
          <a:p>
            <a:pPr>
              <a:lnSpc>
                <a:spcPct val="150000"/>
              </a:lnSpc>
              <a:buFontTx/>
              <a:buChar char="-"/>
            </a:pPr>
            <a:endParaRPr lang="pt-PT" sz="3600" dirty="0">
              <a:effectLst>
                <a:outerShdw blurRad="38100" dist="38100" dir="2700000" algn="tl">
                  <a:srgbClr val="000000">
                    <a:alpha val="43137"/>
                  </a:srgbClr>
                </a:outerShdw>
              </a:effectLst>
            </a:endParaRPr>
          </a:p>
          <a:p>
            <a:pPr marL="0" indent="0">
              <a:lnSpc>
                <a:spcPct val="150000"/>
              </a:lnSpc>
              <a:buNone/>
            </a:pPr>
            <a:r>
              <a:rPr lang="pt-PT" sz="3600" dirty="0" err="1">
                <a:solidFill>
                  <a:srgbClr val="002060"/>
                </a:solidFill>
                <a:effectLst>
                  <a:outerShdw blurRad="38100" dist="38100" dir="2700000" algn="tl">
                    <a:srgbClr val="000000">
                      <a:alpha val="43137"/>
                    </a:srgbClr>
                  </a:outerShdw>
                </a:effectLst>
              </a:rPr>
              <a:t>Aversive</a:t>
            </a:r>
            <a:r>
              <a:rPr lang="pt-PT" sz="3600" dirty="0">
                <a:solidFill>
                  <a:srgbClr val="002060"/>
                </a:solidFill>
                <a:effectLst>
                  <a:outerShdw blurRad="38100" dist="38100" dir="2700000" algn="tl">
                    <a:srgbClr val="000000">
                      <a:alpha val="43137"/>
                    </a:srgbClr>
                  </a:outerShdw>
                </a:effectLst>
              </a:rPr>
              <a:t> </a:t>
            </a:r>
            <a:r>
              <a:rPr lang="pt-PT" sz="3600" dirty="0" err="1">
                <a:solidFill>
                  <a:srgbClr val="002060"/>
                </a:solidFill>
                <a:effectLst>
                  <a:outerShdw blurRad="38100" dist="38100" dir="2700000" algn="tl">
                    <a:srgbClr val="000000">
                      <a:alpha val="43137"/>
                    </a:srgbClr>
                  </a:outerShdw>
                </a:effectLst>
              </a:rPr>
              <a:t>buyer</a:t>
            </a:r>
            <a:r>
              <a:rPr lang="pt-PT" sz="3600" dirty="0">
                <a:solidFill>
                  <a:srgbClr val="002060"/>
                </a:solidFill>
                <a:effectLst>
                  <a:outerShdw blurRad="38100" dist="38100" dir="2700000" algn="tl">
                    <a:srgbClr val="000000">
                      <a:alpha val="43137"/>
                    </a:srgbClr>
                  </a:outerShdw>
                </a:effectLst>
              </a:rPr>
              <a:t>    </a:t>
            </a:r>
          </a:p>
          <a:p>
            <a:pPr marL="1431925" indent="0">
              <a:buNone/>
            </a:pPr>
            <a:endParaRPr lang="pt-PT" dirty="0"/>
          </a:p>
        </p:txBody>
      </p:sp>
      <p:pic>
        <p:nvPicPr>
          <p:cNvPr id="8" name="Obraz 9" descr="http://us.123rf.com/450wm/michaeldb/michaeldb0904/michaeldb090400004/4689941-eine-maschine-flei-ig-gesinnten-gear-head-denker-im-profil-ein-erfinder-oder-innovator-oder-probleml.jpg?ver=6">
            <a:extLst>
              <a:ext uri="{FF2B5EF4-FFF2-40B4-BE49-F238E27FC236}">
                <a16:creationId xmlns:a16="http://schemas.microsoft.com/office/drawing/2014/main" id="{0FFCEFF9-5871-D244-8446-05073CE0F7F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267516"/>
            <a:ext cx="2656681" cy="1886818"/>
          </a:xfrm>
          <a:prstGeom prst="rect">
            <a:avLst/>
          </a:prstGeom>
          <a:noFill/>
          <a:ln>
            <a:noFill/>
          </a:ln>
        </p:spPr>
      </p:pic>
      <p:pic>
        <p:nvPicPr>
          <p:cNvPr id="9" name="Obraz 10" descr="Oto mapa robienia zakupów. Kobieta obchodzi cały sklep dokoła, zatrzymuje się przy większości sklepowych półek. Przeciętny mężczyzna nie kluczy, kieruje się w konkretne miejsca. Fot. Dorota Awiorko-Klimek, Jacek Świerczyński">
            <a:extLst>
              <a:ext uri="{FF2B5EF4-FFF2-40B4-BE49-F238E27FC236}">
                <a16:creationId xmlns:a16="http://schemas.microsoft.com/office/drawing/2014/main" id="{8E2C728A-FBD0-9741-9735-D317C17EAFE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6163" y="3789040"/>
            <a:ext cx="3674566" cy="2083741"/>
          </a:xfrm>
          <a:prstGeom prst="rect">
            <a:avLst/>
          </a:prstGeom>
          <a:noFill/>
          <a:ln>
            <a:noFill/>
          </a:ln>
        </p:spPr>
      </p:pic>
    </p:spTree>
    <p:extLst>
      <p:ext uri="{BB962C8B-B14F-4D97-AF65-F5344CB8AC3E}">
        <p14:creationId xmlns:p14="http://schemas.microsoft.com/office/powerpoint/2010/main" val="129107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n-GB" dirty="0">
                <a:solidFill>
                  <a:srgbClr val="0070C0"/>
                </a:solidFill>
                <a:effectLst>
                  <a:outerShdw blurRad="50800" dist="38100" dir="5400000" algn="t">
                    <a:srgbClr val="000000">
                      <a:alpha val="40000"/>
                    </a:srgbClr>
                  </a:outerShdw>
                </a:effectLst>
              </a:rPr>
              <a:t>Categories of e-customers:</a:t>
            </a:r>
            <a:endParaRPr lang="pt-PT" dirty="0">
              <a:solidFill>
                <a:srgbClr val="0070C0"/>
              </a:solidFill>
              <a:effectLst>
                <a:outerShdw blurRad="50800" dist="38100" dir="5400000" algn="t">
                  <a:srgbClr val="000000">
                    <a:alpha val="40000"/>
                  </a:srgbClr>
                </a:outerShdw>
              </a:effectLst>
            </a:endParaRPr>
          </a:p>
        </p:txBody>
      </p:sp>
      <p:sp>
        <p:nvSpPr>
          <p:cNvPr id="3" name="Marcador de Posição de Conteúdo 2"/>
          <p:cNvSpPr>
            <a:spLocks noGrp="1"/>
          </p:cNvSpPr>
          <p:nvPr>
            <p:ph idx="1"/>
          </p:nvPr>
        </p:nvSpPr>
        <p:spPr>
          <a:xfrm>
            <a:off x="448965" y="1443835"/>
            <a:ext cx="8229600" cy="5009501"/>
          </a:xfrm>
        </p:spPr>
        <p:txBody>
          <a:bodyPr>
            <a:normAutofit/>
          </a:bodyPr>
          <a:lstStyle/>
          <a:p>
            <a:pPr marL="0" indent="0">
              <a:lnSpc>
                <a:spcPct val="150000"/>
              </a:lnSpc>
              <a:buNone/>
            </a:pPr>
            <a:r>
              <a:rPr lang="pt-PT" sz="3600" dirty="0" err="1">
                <a:solidFill>
                  <a:srgbClr val="002060"/>
                </a:solidFill>
                <a:effectLst>
                  <a:outerShdw blurRad="38100" dist="38100" dir="2700000" algn="tl">
                    <a:srgbClr val="000000">
                      <a:alpha val="43137"/>
                    </a:srgbClr>
                  </a:outerShdw>
                </a:effectLst>
              </a:rPr>
              <a:t>Intimidated</a:t>
            </a:r>
            <a:r>
              <a:rPr lang="pt-PT" sz="3600" dirty="0">
                <a:solidFill>
                  <a:srgbClr val="002060"/>
                </a:solidFill>
                <a:effectLst>
                  <a:outerShdw blurRad="38100" dist="38100" dir="2700000" algn="tl">
                    <a:srgbClr val="000000">
                      <a:alpha val="43137"/>
                    </a:srgbClr>
                  </a:outerShdw>
                </a:effectLst>
              </a:rPr>
              <a:t> </a:t>
            </a:r>
            <a:r>
              <a:rPr lang="pt-PT" sz="3600" dirty="0" err="1">
                <a:solidFill>
                  <a:srgbClr val="002060"/>
                </a:solidFill>
                <a:effectLst>
                  <a:outerShdw blurRad="38100" dist="38100" dir="2700000" algn="tl">
                    <a:srgbClr val="000000">
                      <a:alpha val="43137"/>
                    </a:srgbClr>
                  </a:outerShdw>
                </a:effectLst>
              </a:rPr>
              <a:t>buyer</a:t>
            </a:r>
            <a:r>
              <a:rPr lang="pt-PT" sz="3600" dirty="0">
                <a:solidFill>
                  <a:srgbClr val="002060"/>
                </a:solidFill>
                <a:effectLst>
                  <a:outerShdw blurRad="38100" dist="38100" dir="2700000" algn="tl">
                    <a:srgbClr val="000000">
                      <a:alpha val="43137"/>
                    </a:srgbClr>
                  </a:outerShdw>
                </a:effectLst>
              </a:rPr>
              <a:t> </a:t>
            </a:r>
          </a:p>
          <a:p>
            <a:pPr>
              <a:lnSpc>
                <a:spcPct val="150000"/>
              </a:lnSpc>
              <a:buFontTx/>
              <a:buChar char="-"/>
            </a:pPr>
            <a:endParaRPr lang="pt-PT" sz="3600" dirty="0">
              <a:effectLst>
                <a:outerShdw blurRad="38100" dist="38100" dir="2700000" algn="tl">
                  <a:srgbClr val="000000">
                    <a:alpha val="43137"/>
                  </a:srgbClr>
                </a:outerShdw>
              </a:effectLst>
            </a:endParaRPr>
          </a:p>
          <a:p>
            <a:pPr>
              <a:lnSpc>
                <a:spcPct val="150000"/>
              </a:lnSpc>
              <a:buFontTx/>
              <a:buChar char="-"/>
            </a:pPr>
            <a:endParaRPr lang="pt-PT" sz="3600" dirty="0">
              <a:effectLst>
                <a:outerShdw blurRad="38100" dist="38100" dir="2700000" algn="tl">
                  <a:srgbClr val="000000">
                    <a:alpha val="43137"/>
                  </a:srgbClr>
                </a:outerShdw>
              </a:effectLst>
            </a:endParaRPr>
          </a:p>
          <a:p>
            <a:pPr marL="0" indent="0">
              <a:lnSpc>
                <a:spcPct val="150000"/>
              </a:lnSpc>
              <a:buNone/>
            </a:pPr>
            <a:r>
              <a:rPr lang="pt-PT" sz="3600" dirty="0" err="1">
                <a:solidFill>
                  <a:srgbClr val="002060"/>
                </a:solidFill>
                <a:effectLst>
                  <a:outerShdw blurRad="38100" dist="38100" dir="2700000" algn="tl">
                    <a:srgbClr val="000000">
                      <a:alpha val="43137"/>
                    </a:srgbClr>
                  </a:outerShdw>
                </a:effectLst>
              </a:rPr>
              <a:t>Adventurous</a:t>
            </a:r>
            <a:r>
              <a:rPr lang="pt-PT" sz="3600" dirty="0">
                <a:solidFill>
                  <a:srgbClr val="002060"/>
                </a:solidFill>
                <a:effectLst>
                  <a:outerShdw blurRad="38100" dist="38100" dir="2700000" algn="tl">
                    <a:srgbClr val="000000">
                      <a:alpha val="43137"/>
                    </a:srgbClr>
                  </a:outerShdw>
                </a:effectLst>
              </a:rPr>
              <a:t> </a:t>
            </a:r>
            <a:r>
              <a:rPr lang="pt-PT" sz="3600" dirty="0" err="1">
                <a:solidFill>
                  <a:srgbClr val="002060"/>
                </a:solidFill>
                <a:effectLst>
                  <a:outerShdw blurRad="38100" dist="38100" dir="2700000" algn="tl">
                    <a:srgbClr val="000000">
                      <a:alpha val="43137"/>
                    </a:srgbClr>
                  </a:outerShdw>
                </a:effectLst>
              </a:rPr>
              <a:t>buyer</a:t>
            </a:r>
            <a:r>
              <a:rPr lang="pt-PT" sz="3600" dirty="0">
                <a:solidFill>
                  <a:srgbClr val="002060"/>
                </a:solidFill>
                <a:effectLst>
                  <a:outerShdw blurRad="38100" dist="38100" dir="2700000" algn="tl">
                    <a:srgbClr val="000000">
                      <a:alpha val="43137"/>
                    </a:srgbClr>
                  </a:outerShdw>
                </a:effectLst>
              </a:rPr>
              <a:t>     </a:t>
            </a:r>
          </a:p>
          <a:p>
            <a:pPr marL="1431925" indent="0">
              <a:buNone/>
            </a:pPr>
            <a:endParaRPr lang="pt-PT" dirty="0"/>
          </a:p>
        </p:txBody>
      </p:sp>
      <p:pic>
        <p:nvPicPr>
          <p:cNvPr id="6" name="Obraz 13" descr="C:\Users\malgorzata\Desktop\Chojrak_-_tchorzliwy_pies.gif">
            <a:extLst>
              <a:ext uri="{FF2B5EF4-FFF2-40B4-BE49-F238E27FC236}">
                <a16:creationId xmlns:a16="http://schemas.microsoft.com/office/drawing/2014/main" id="{FF000977-A497-6943-B3C1-1F26BDD4A0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291130"/>
            <a:ext cx="2592288" cy="1849838"/>
          </a:xfrm>
          <a:prstGeom prst="rect">
            <a:avLst/>
          </a:prstGeom>
          <a:noFill/>
          <a:ln>
            <a:noFill/>
          </a:ln>
        </p:spPr>
      </p:pic>
      <p:pic>
        <p:nvPicPr>
          <p:cNvPr id="7" name="Obraz 14" descr="http://tse1.mm.bing.net/th?&amp;id=OIP.M1c19cca9c6d449aad9b5ff9339c6784ao0&amp;w=300&amp;h=209&amp;c=0&amp;pid=1.9&amp;rs=0&amp;p=0">
            <a:extLst>
              <a:ext uri="{FF2B5EF4-FFF2-40B4-BE49-F238E27FC236}">
                <a16:creationId xmlns:a16="http://schemas.microsoft.com/office/drawing/2014/main" id="{C0F8F8AD-E4EE-4443-9B0D-995ED6F544D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3829308"/>
            <a:ext cx="2808312" cy="1903948"/>
          </a:xfrm>
          <a:prstGeom prst="rect">
            <a:avLst/>
          </a:prstGeom>
          <a:noFill/>
          <a:ln>
            <a:noFill/>
          </a:ln>
        </p:spPr>
      </p:pic>
    </p:spTree>
    <p:extLst>
      <p:ext uri="{BB962C8B-B14F-4D97-AF65-F5344CB8AC3E}">
        <p14:creationId xmlns:p14="http://schemas.microsoft.com/office/powerpoint/2010/main" val="328797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988840"/>
            <a:ext cx="8229600" cy="1143000"/>
          </a:xfrm>
        </p:spPr>
        <p:txBody>
          <a:bodyPr>
            <a:noAutofit/>
          </a:bodyPr>
          <a:lstStyle/>
          <a:p>
            <a:pPr algn="ctr"/>
            <a:r>
              <a:rPr lang="en-US" dirty="0">
                <a:solidFill>
                  <a:srgbClr val="002060"/>
                </a:solidFill>
                <a:effectLst/>
              </a:rPr>
              <a:t>Customer Analytics Tools for Every Business Size</a:t>
            </a:r>
            <a:endParaRPr lang="it-IT" dirty="0">
              <a:solidFill>
                <a:srgbClr val="002060"/>
              </a:solidFill>
              <a:effectLst/>
            </a:endParaRPr>
          </a:p>
        </p:txBody>
      </p:sp>
      <p:sp>
        <p:nvSpPr>
          <p:cNvPr id="3" name="Marcador de Posição de Conteúdo 2"/>
          <p:cNvSpPr>
            <a:spLocks noGrp="1"/>
          </p:cNvSpPr>
          <p:nvPr>
            <p:ph idx="1"/>
          </p:nvPr>
        </p:nvSpPr>
        <p:spPr>
          <a:xfrm>
            <a:off x="3239625" y="4121025"/>
            <a:ext cx="5749078" cy="2190576"/>
          </a:xfrm>
        </p:spPr>
        <p:txBody>
          <a:bodyPr>
            <a:normAutofit/>
          </a:bodyPr>
          <a:lstStyle/>
          <a:p>
            <a:pPr marL="0" indent="0">
              <a:buNone/>
            </a:pPr>
            <a:r>
              <a:rPr lang="it-IT" dirty="0"/>
              <a:t>The more </a:t>
            </a:r>
            <a:r>
              <a:rPr lang="it-IT" dirty="0" err="1"/>
              <a:t>you</a:t>
            </a:r>
            <a:r>
              <a:rPr lang="it-IT" dirty="0"/>
              <a:t> </a:t>
            </a:r>
            <a:r>
              <a:rPr lang="it-IT" dirty="0" err="1"/>
              <a:t>know</a:t>
            </a:r>
            <a:r>
              <a:rPr lang="it-IT" dirty="0"/>
              <a:t> </a:t>
            </a:r>
            <a:r>
              <a:rPr lang="it-IT" dirty="0" err="1"/>
              <a:t>about</a:t>
            </a:r>
            <a:r>
              <a:rPr lang="it-IT" dirty="0"/>
              <a:t> </a:t>
            </a:r>
            <a:r>
              <a:rPr lang="it-IT" dirty="0" err="1"/>
              <a:t>your</a:t>
            </a:r>
            <a:r>
              <a:rPr lang="it-IT" dirty="0"/>
              <a:t> </a:t>
            </a:r>
            <a:r>
              <a:rPr lang="it-IT" dirty="0" err="1"/>
              <a:t>customers</a:t>
            </a:r>
            <a:r>
              <a:rPr lang="it-IT" dirty="0"/>
              <a:t>, the </a:t>
            </a:r>
            <a:r>
              <a:rPr lang="it-IT" dirty="0" err="1"/>
              <a:t>likelier</a:t>
            </a:r>
            <a:r>
              <a:rPr lang="it-IT" dirty="0"/>
              <a:t> </a:t>
            </a:r>
            <a:r>
              <a:rPr lang="it-IT" dirty="0" err="1"/>
              <a:t>you</a:t>
            </a:r>
            <a:r>
              <a:rPr lang="it-IT" dirty="0"/>
              <a:t> are to be </a:t>
            </a:r>
            <a:r>
              <a:rPr lang="it-IT" dirty="0" err="1"/>
              <a:t>able</a:t>
            </a:r>
            <a:r>
              <a:rPr lang="it-IT" dirty="0"/>
              <a:t> to </a:t>
            </a:r>
            <a:r>
              <a:rPr lang="it-IT" dirty="0" err="1"/>
              <a:t>make</a:t>
            </a:r>
            <a:r>
              <a:rPr lang="it-IT" dirty="0"/>
              <a:t> </a:t>
            </a:r>
            <a:r>
              <a:rPr lang="it-IT" dirty="0" err="1"/>
              <a:t>them</a:t>
            </a:r>
            <a:r>
              <a:rPr lang="it-IT" dirty="0"/>
              <a:t> happy. </a:t>
            </a:r>
            <a:endParaRPr lang="pt-PT" dirty="0"/>
          </a:p>
        </p:txBody>
      </p:sp>
    </p:spTree>
    <p:extLst>
      <p:ext uri="{BB962C8B-B14F-4D97-AF65-F5344CB8AC3E}">
        <p14:creationId xmlns:p14="http://schemas.microsoft.com/office/powerpoint/2010/main" val="289426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132"/>
          <p:cNvSpPr txBox="1">
            <a:spLocks noGrp="1"/>
          </p:cNvSpPr>
          <p:nvPr>
            <p:ph type="title"/>
          </p:nvPr>
        </p:nvSpPr>
        <p:spPr>
          <a:xfrm>
            <a:off x="179388" y="365125"/>
            <a:ext cx="8785225" cy="549275"/>
          </a:xfrm>
        </p:spPr>
        <p:txBody>
          <a:bodyPr tIns="45700" bIns="45700">
            <a:noAutofit/>
          </a:bodyPr>
          <a:lstStyle/>
          <a:p>
            <a:pPr>
              <a:buClr>
                <a:srgbClr val="212745"/>
              </a:buClr>
              <a:buSzPct val="25000"/>
            </a:pPr>
            <a:r>
              <a:rPr lang="it-IT" dirty="0">
                <a:solidFill>
                  <a:srgbClr val="002060"/>
                </a:solidFill>
                <a:effectLst/>
              </a:rPr>
              <a:t>4 </a:t>
            </a:r>
            <a:r>
              <a:rPr lang="it-IT" dirty="0" err="1">
                <a:solidFill>
                  <a:srgbClr val="002060"/>
                </a:solidFill>
                <a:effectLst/>
              </a:rPr>
              <a:t>different</a:t>
            </a:r>
            <a:r>
              <a:rPr lang="it-IT" dirty="0">
                <a:solidFill>
                  <a:srgbClr val="002060"/>
                </a:solidFill>
                <a:effectLst/>
              </a:rPr>
              <a:t> </a:t>
            </a:r>
            <a:r>
              <a:rPr lang="it-IT" dirty="0" err="1">
                <a:solidFill>
                  <a:srgbClr val="002060"/>
                </a:solidFill>
                <a:effectLst/>
              </a:rPr>
              <a:t>types</a:t>
            </a:r>
            <a:r>
              <a:rPr lang="it-IT" dirty="0">
                <a:solidFill>
                  <a:srgbClr val="002060"/>
                </a:solidFill>
                <a:effectLst/>
              </a:rPr>
              <a:t> of software </a:t>
            </a:r>
            <a:r>
              <a:rPr lang="it-IT" dirty="0" err="1">
                <a:solidFill>
                  <a:srgbClr val="002060"/>
                </a:solidFill>
                <a:effectLst/>
              </a:rPr>
              <a:t>categories</a:t>
            </a:r>
            <a:endParaRPr lang="en-GB" altLang="pt-PT" dirty="0">
              <a:solidFill>
                <a:srgbClr val="002060"/>
              </a:solidFill>
              <a:effectLst>
                <a:outerShdw blurRad="50800" dist="38100" dir="5400000" algn="t">
                  <a:srgbClr val="000000">
                    <a:alpha val="40000"/>
                  </a:srgbClr>
                </a:outerShdw>
              </a:effectLst>
              <a:sym typeface="Arial" panose="020B0604020202020204" pitchFamily="34" charset="0"/>
            </a:endParaRPr>
          </a:p>
        </p:txBody>
      </p:sp>
      <p:sp>
        <p:nvSpPr>
          <p:cNvPr id="17413" name="Shape 135"/>
          <p:cNvSpPr txBox="1">
            <a:spLocks noChangeArrowheads="1"/>
          </p:cNvSpPr>
          <p:nvPr/>
        </p:nvSpPr>
        <p:spPr bwMode="auto">
          <a:xfrm>
            <a:off x="684212" y="1916832"/>
            <a:ext cx="5255939"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ct val="25000"/>
            </a:pPr>
            <a:r>
              <a:rPr lang="it-IT" sz="3200" b="1" dirty="0">
                <a:solidFill>
                  <a:srgbClr val="002060"/>
                </a:solidFill>
                <a:latin typeface="Microsoft New Tai Lue" panose="020B0502040204020203" pitchFamily="34" charset="0"/>
                <a:cs typeface="Microsoft New Tai Lue" panose="020B0502040204020203" pitchFamily="34" charset="0"/>
              </a:rPr>
              <a:t>-CRM </a:t>
            </a:r>
          </a:p>
          <a:p>
            <a:pPr>
              <a:buSzPct val="25000"/>
            </a:pPr>
            <a:r>
              <a:rPr lang="it-IT" sz="3200" b="1" dirty="0">
                <a:solidFill>
                  <a:srgbClr val="002060"/>
                </a:solidFill>
                <a:latin typeface="Microsoft New Tai Lue" panose="020B0502040204020203" pitchFamily="34" charset="0"/>
                <a:cs typeface="Microsoft New Tai Lue" panose="020B0502040204020203" pitchFamily="34" charset="0"/>
              </a:rPr>
              <a:t>-</a:t>
            </a:r>
            <a:r>
              <a:rPr lang="it-IT" sz="3200" b="1" dirty="0" err="1">
                <a:solidFill>
                  <a:srgbClr val="002060"/>
                </a:solidFill>
                <a:latin typeface="Microsoft New Tai Lue" panose="020B0502040204020203" pitchFamily="34" charset="0"/>
                <a:cs typeface="Microsoft New Tai Lue" panose="020B0502040204020203" pitchFamily="34" charset="0"/>
              </a:rPr>
              <a:t>Customer</a:t>
            </a:r>
            <a:r>
              <a:rPr lang="it-IT" sz="3200" b="1" dirty="0">
                <a:solidFill>
                  <a:srgbClr val="002060"/>
                </a:solidFill>
                <a:latin typeface="Microsoft New Tai Lue" panose="020B0502040204020203" pitchFamily="34" charset="0"/>
                <a:cs typeface="Microsoft New Tai Lue" panose="020B0502040204020203" pitchFamily="34" charset="0"/>
              </a:rPr>
              <a:t> service</a:t>
            </a:r>
          </a:p>
          <a:p>
            <a:pPr>
              <a:buSzPct val="25000"/>
            </a:pPr>
            <a:r>
              <a:rPr lang="it-IT" sz="3200" b="1" dirty="0">
                <a:solidFill>
                  <a:srgbClr val="002060"/>
                </a:solidFill>
                <a:latin typeface="Microsoft New Tai Lue" panose="020B0502040204020203" pitchFamily="34" charset="0"/>
                <a:cs typeface="Microsoft New Tai Lue" panose="020B0502040204020203" pitchFamily="34" charset="0"/>
              </a:rPr>
              <a:t>-Social Media</a:t>
            </a:r>
          </a:p>
          <a:p>
            <a:pPr>
              <a:buSzPct val="25000"/>
            </a:pPr>
            <a:r>
              <a:rPr lang="it-IT" altLang="pt-PT" sz="3200" b="1" dirty="0">
                <a:solidFill>
                  <a:srgbClr val="002060"/>
                </a:solidFill>
                <a:effectLst>
                  <a:outerShdw blurRad="38100" dist="38100" dir="2700000" algn="tl">
                    <a:srgbClr val="000000">
                      <a:alpha val="43137"/>
                    </a:srgbClr>
                  </a:outerShdw>
                </a:effectLst>
                <a:latin typeface="Microsoft New Tai Lue" panose="020B0502040204020203" pitchFamily="34" charset="0"/>
                <a:cs typeface="Microsoft New Tai Lue" pitchFamily="34" charset="0"/>
                <a:sym typeface="Rambla" charset="0"/>
              </a:rPr>
              <a:t>-Analytics</a:t>
            </a:r>
            <a:endParaRPr lang="en-GB" altLang="pt-PT" sz="3200" b="1" dirty="0">
              <a:solidFill>
                <a:srgbClr val="002060"/>
              </a:solidFill>
              <a:effectLst>
                <a:outerShdw blurRad="38100" dist="38100" dir="2700000" algn="tl">
                  <a:srgbClr val="000000">
                    <a:alpha val="43137"/>
                  </a:srgbClr>
                </a:outerShdw>
              </a:effectLst>
              <a:latin typeface="Microsoft New Tai Lue" panose="020B0502040204020203" pitchFamily="34" charset="0"/>
              <a:cs typeface="Microsoft New Tai Lue" pitchFamily="34" charset="0"/>
              <a:sym typeface="Rambla" charset="0"/>
            </a:endParaRPr>
          </a:p>
        </p:txBody>
      </p:sp>
      <p:pic>
        <p:nvPicPr>
          <p:cNvPr id="6" name="Immagine 5">
            <a:extLst>
              <a:ext uri="{FF2B5EF4-FFF2-40B4-BE49-F238E27FC236}">
                <a16:creationId xmlns:a16="http://schemas.microsoft.com/office/drawing/2014/main" id="{FF9292C3-F30C-D14C-99F5-0F3F067B05BE}"/>
              </a:ext>
            </a:extLst>
          </p:cNvPr>
          <p:cNvPicPr/>
          <p:nvPr/>
        </p:nvPicPr>
        <p:blipFill>
          <a:blip r:embed="rId3">
            <a:extLst>
              <a:ext uri="{28A0092B-C50C-407E-A947-70E740481C1C}">
                <a14:useLocalDpi xmlns:a14="http://schemas.microsoft.com/office/drawing/2010/main" val="0"/>
              </a:ext>
            </a:extLst>
          </a:blip>
          <a:stretch>
            <a:fillRect/>
          </a:stretch>
        </p:blipFill>
        <p:spPr>
          <a:xfrm>
            <a:off x="4355975" y="1268760"/>
            <a:ext cx="4320481" cy="4032447"/>
          </a:xfrm>
          <a:prstGeom prst="rect">
            <a:avLst/>
          </a:prstGeom>
        </p:spPr>
      </p:pic>
    </p:spTree>
    <p:extLst>
      <p:ext uri="{BB962C8B-B14F-4D97-AF65-F5344CB8AC3E}">
        <p14:creationId xmlns:p14="http://schemas.microsoft.com/office/powerpoint/2010/main" val="369570257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141"/>
          <p:cNvSpPr txBox="1">
            <a:spLocks noGrp="1"/>
          </p:cNvSpPr>
          <p:nvPr>
            <p:ph type="title"/>
          </p:nvPr>
        </p:nvSpPr>
        <p:spPr>
          <a:xfrm>
            <a:off x="179388" y="365125"/>
            <a:ext cx="8785225" cy="549275"/>
          </a:xfrm>
        </p:spPr>
        <p:txBody>
          <a:bodyPr tIns="45700" bIns="45700">
            <a:noAutofit/>
          </a:bodyPr>
          <a:lstStyle/>
          <a:p>
            <a:pPr>
              <a:buClr>
                <a:srgbClr val="212745"/>
              </a:buClr>
              <a:buSzPct val="25000"/>
            </a:pPr>
            <a:r>
              <a:rPr lang="en-US" dirty="0">
                <a:effectLst/>
              </a:rPr>
              <a:t>CRM: </a:t>
            </a:r>
            <a:r>
              <a:rPr lang="en-US" dirty="0" err="1">
                <a:effectLst/>
              </a:rPr>
              <a:t>Zoho</a:t>
            </a:r>
            <a:r>
              <a:rPr lang="en-US" dirty="0">
                <a:effectLst/>
              </a:rPr>
              <a:t> CRM</a:t>
            </a:r>
            <a:br>
              <a:rPr lang="it-IT" dirty="0">
                <a:effectLst/>
              </a:rPr>
            </a:br>
            <a:endParaRPr lang="en-GB" altLang="pt-PT" dirty="0">
              <a:solidFill>
                <a:srgbClr val="0070C0"/>
              </a:solidFill>
              <a:effectLst>
                <a:outerShdw blurRad="50800" dist="38100" dir="5400000" algn="t">
                  <a:srgbClr val="000000">
                    <a:alpha val="40000"/>
                  </a:srgbClr>
                </a:outerShdw>
              </a:effectLst>
              <a:sym typeface="Arial" panose="020B0604020202020204" pitchFamily="34" charset="0"/>
            </a:endParaRPr>
          </a:p>
        </p:txBody>
      </p:sp>
      <p:sp>
        <p:nvSpPr>
          <p:cNvPr id="19459" name="Shape 142"/>
          <p:cNvSpPr txBox="1">
            <a:spLocks noChangeArrowheads="1"/>
          </p:cNvSpPr>
          <p:nvPr/>
        </p:nvSpPr>
        <p:spPr bwMode="auto">
          <a:xfrm>
            <a:off x="611188" y="1124745"/>
            <a:ext cx="3456756"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25000"/>
            </a:pPr>
            <a:r>
              <a:rPr lang="en-GB" altLang="pt-PT" sz="2400" dirty="0">
                <a:latin typeface="Rambla" charset="0"/>
                <a:sym typeface="Rambla" charset="0"/>
              </a:rPr>
              <a:t> </a:t>
            </a:r>
            <a:endParaRPr lang="en-GB" altLang="pt-PT" sz="3600" b="1" dirty="0">
              <a:solidFill>
                <a:srgbClr val="00B0F0"/>
              </a:solidFill>
              <a:effectLst>
                <a:outerShdw blurRad="38100" dist="38100" dir="2700000" algn="tl">
                  <a:srgbClr val="000000">
                    <a:alpha val="43137"/>
                  </a:srgbClr>
                </a:outerShdw>
              </a:effectLst>
              <a:latin typeface="Microsoft New Tai Lue" pitchFamily="34" charset="0"/>
              <a:cs typeface="Microsoft New Tai Lue" pitchFamily="34" charset="0"/>
              <a:sym typeface="Rambla" charset="0"/>
            </a:endParaRPr>
          </a:p>
        </p:txBody>
      </p:sp>
      <p:sp>
        <p:nvSpPr>
          <p:cNvPr id="19460" name="Shape 143"/>
          <p:cNvSpPr txBox="1">
            <a:spLocks noChangeArrowheads="1"/>
          </p:cNvSpPr>
          <p:nvPr/>
        </p:nvSpPr>
        <p:spPr bwMode="auto">
          <a:xfrm>
            <a:off x="611188" y="1856584"/>
            <a:ext cx="4392860" cy="352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SzPct val="25000"/>
            </a:pPr>
            <a:r>
              <a:rPr lang="en-GB" altLang="pt-PT" sz="3200" dirty="0" err="1">
                <a:latin typeface="Calibri" panose="020F0502020204030204" pitchFamily="34" charset="0"/>
                <a:cs typeface="Calibri" panose="020F0502020204030204" pitchFamily="34" charset="0"/>
                <a:sym typeface="Calibri" panose="020F0502020204030204" pitchFamily="34" charset="0"/>
              </a:rPr>
              <a:t>Zoho</a:t>
            </a:r>
            <a:r>
              <a:rPr lang="en-GB" altLang="pt-PT" sz="3200" dirty="0">
                <a:latin typeface="Calibri" panose="020F0502020204030204" pitchFamily="34" charset="0"/>
                <a:cs typeface="Calibri" panose="020F0502020204030204" pitchFamily="34" charset="0"/>
                <a:sym typeface="Calibri" panose="020F0502020204030204" pitchFamily="34" charset="0"/>
              </a:rPr>
              <a:t> uses data from its own </a:t>
            </a:r>
            <a:r>
              <a:rPr lang="en-GB" altLang="pt-PT" sz="3200" dirty="0" err="1">
                <a:latin typeface="Calibri" panose="020F0502020204030204" pitchFamily="34" charset="0"/>
                <a:cs typeface="Calibri" panose="020F0502020204030204" pitchFamily="34" charset="0"/>
                <a:sym typeface="Calibri" panose="020F0502020204030204" pitchFamily="34" charset="0"/>
              </a:rPr>
              <a:t>Zoho</a:t>
            </a:r>
            <a:r>
              <a:rPr lang="en-GB" altLang="pt-PT" sz="3200" dirty="0">
                <a:latin typeface="Calibri" panose="020F0502020204030204" pitchFamily="34" charset="0"/>
                <a:cs typeface="Calibri" panose="020F0502020204030204" pitchFamily="34" charset="0"/>
                <a:sym typeface="Calibri" panose="020F0502020204030204" pitchFamily="34" charset="0"/>
              </a:rPr>
              <a:t> CRM.</a:t>
            </a:r>
          </a:p>
          <a:p>
            <a:pPr>
              <a:buSzPct val="25000"/>
            </a:pPr>
            <a:r>
              <a:rPr lang="en-GB" altLang="pt-PT" sz="3200" dirty="0">
                <a:latin typeface="Calibri" panose="020F0502020204030204" pitchFamily="34" charset="0"/>
                <a:cs typeface="Calibri" panose="020F0502020204030204" pitchFamily="34" charset="0"/>
                <a:sym typeface="Calibri" panose="020F0502020204030204" pitchFamily="34" charset="0"/>
              </a:rPr>
              <a:t>Its reporting features will give you an overview of your most successful marketing campaigns.</a:t>
            </a:r>
            <a:endParaRPr lang="en-GB" altLang="pt-PT" sz="3200" dirty="0">
              <a:solidFill>
                <a:schemeClr val="bg1"/>
              </a:solidFill>
              <a:effectLst>
                <a:outerShdw blurRad="38100" dist="38100" dir="2700000" algn="tl">
                  <a:srgbClr val="000000">
                    <a:alpha val="43137"/>
                  </a:srgbClr>
                </a:outerShdw>
              </a:effectLst>
              <a:latin typeface="Microsoft New Tai Lue" pitchFamily="34" charset="0"/>
              <a:cs typeface="Microsoft New Tai Lue" pitchFamily="34" charset="0"/>
              <a:sym typeface="Rambla" charset="0"/>
            </a:endParaRPr>
          </a:p>
        </p:txBody>
      </p:sp>
      <p:pic>
        <p:nvPicPr>
          <p:cNvPr id="3" name="Immagine 2">
            <a:extLst>
              <a:ext uri="{FF2B5EF4-FFF2-40B4-BE49-F238E27FC236}">
                <a16:creationId xmlns:a16="http://schemas.microsoft.com/office/drawing/2014/main" id="{D495C771-1B16-C44A-AB7A-232E3ACC3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646239"/>
            <a:ext cx="3284984" cy="3284984"/>
          </a:xfrm>
          <a:prstGeom prst="rect">
            <a:avLst/>
          </a:prstGeom>
        </p:spPr>
      </p:pic>
    </p:spTree>
    <p:extLst>
      <p:ext uri="{BB962C8B-B14F-4D97-AF65-F5344CB8AC3E}">
        <p14:creationId xmlns:p14="http://schemas.microsoft.com/office/powerpoint/2010/main" val="3977386129"/>
      </p:ext>
    </p:extLst>
  </p:cSld>
  <p:clrMapOvr>
    <a:masterClrMapping/>
  </p:clrMapOvr>
  <p:transition spd="slow">
    <p:fade/>
  </p:transition>
</p:sld>
</file>

<file path=ppt/theme/theme1.xml><?xml version="1.0" encoding="utf-8"?>
<a:theme xmlns:a="http://schemas.openxmlformats.org/drawingml/2006/main" name="20010-marke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20021-social_network-ppt-template</Template>
  <TotalTime>513</TotalTime>
  <Words>963</Words>
  <Application>Microsoft Macintosh PowerPoint</Application>
  <PresentationFormat>Presentazione su schermo (4:3)</PresentationFormat>
  <Paragraphs>192</Paragraphs>
  <Slides>20</Slides>
  <Notes>20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Calibri</vt:lpstr>
      <vt:lpstr>Microsoft Himalaya</vt:lpstr>
      <vt:lpstr>Microsoft New Tai Lue</vt:lpstr>
      <vt:lpstr>Rambla</vt:lpstr>
      <vt:lpstr>20010-marketing</vt:lpstr>
      <vt:lpstr>E-customer analysis </vt:lpstr>
      <vt:lpstr> </vt:lpstr>
      <vt:lpstr>Categories of e-customers:</vt:lpstr>
      <vt:lpstr>Categories of e-customers:</vt:lpstr>
      <vt:lpstr>Categories of e-customers:</vt:lpstr>
      <vt:lpstr>Categories of e-customers:</vt:lpstr>
      <vt:lpstr>Customer Analytics Tools for Every Business Size</vt:lpstr>
      <vt:lpstr>4 different types of software categories</vt:lpstr>
      <vt:lpstr>CRM: Zoho CRM </vt:lpstr>
      <vt:lpstr>Customer Service: Intercom </vt:lpstr>
      <vt:lpstr>Analytics: Kissmetrics </vt:lpstr>
      <vt:lpstr>Customer Service: CloudCherry </vt:lpstr>
      <vt:lpstr>Analytics: BIME by Zendesk</vt:lpstr>
      <vt:lpstr>CRM: Salesforce Sales Cloud</vt:lpstr>
      <vt:lpstr>Social media: Brandwatch</vt:lpstr>
      <vt:lpstr>Customer analytics tools will make your customers happy</vt:lpstr>
      <vt:lpstr>E-customer relation Ethics code  The ethics code is an integral part of a company values, so it helps to be consistent in how to respond to customer service situations.   </vt:lpstr>
      <vt:lpstr>Presentazione standard di PowerPoint</vt:lpstr>
      <vt:lpstr>E-customer relation Ethics code </vt:lpstr>
      <vt:lpstr>E-customer relation Ethics code  Everyone in your company, no matter how minor, impacts customer service. I once visited a neighborhood restaurant where the service was great and the food was wonderful. I had a great time—until I felt a wad of chewing gum on the underside of the table, which completely killed the experience for me. I didn't go back there, despite the otherwise wonderful atmosphere. The cleaning crew had let everyone down. Little things and small actions can stick in the customer's mind, damaging their experience.   </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the digital identity of an E-enterprise</dc:title>
  <dc:creator>Alberto Brochado</dc:creator>
  <cp:lastModifiedBy>Marco Verna</cp:lastModifiedBy>
  <cp:revision>58</cp:revision>
  <dcterms:created xsi:type="dcterms:W3CDTF">2017-12-01T11:18:20Z</dcterms:created>
  <dcterms:modified xsi:type="dcterms:W3CDTF">2018-05-31T15:57:20Z</dcterms:modified>
</cp:coreProperties>
</file>